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72" r:id="rId5"/>
    <p:sldId id="266" r:id="rId6"/>
    <p:sldId id="267" r:id="rId7"/>
    <p:sldId id="263" r:id="rId8"/>
    <p:sldId id="270" r:id="rId9"/>
    <p:sldId id="271" r:id="rId10"/>
    <p:sldId id="265" r:id="rId11"/>
    <p:sldId id="264" r:id="rId12"/>
    <p:sldId id="268" r:id="rId13"/>
    <p:sldId id="259"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775" autoAdjust="0"/>
  </p:normalViewPr>
  <p:slideViewPr>
    <p:cSldViewPr>
      <p:cViewPr varScale="1">
        <p:scale>
          <a:sx n="65" d="100"/>
          <a:sy n="65" d="100"/>
        </p:scale>
        <p:origin x="-1320" y="-114"/>
      </p:cViewPr>
      <p:guideLst>
        <p:guide orient="horz" pos="2160"/>
        <p:guide pos="2880"/>
      </p:guideLst>
    </p:cSldViewPr>
  </p:slideViewPr>
  <p:notesTextViewPr>
    <p:cViewPr>
      <p:scale>
        <a:sx n="100" d="100"/>
        <a:sy n="100" d="100"/>
      </p:scale>
      <p:origin x="0" y="0"/>
    </p:cViewPr>
  </p:notesTextViewPr>
  <p:notesViewPr>
    <p:cSldViewPr>
      <p:cViewPr varScale="1">
        <p:scale>
          <a:sx n="79" d="100"/>
          <a:sy n="79" d="100"/>
        </p:scale>
        <p:origin x="-1968" y="-102"/>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00A8F8A-95E2-4EFE-BA80-2F4487FA1498}" type="datetimeFigureOut">
              <a:rPr lang="en-US" smtClean="0"/>
              <a:pPr/>
              <a:t>5/20/2010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802CBC77-B4DB-44AD-89CC-3756237B916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ori.dhhs.gov/education/products/RCRintro/"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nsf.gov/attachments/108234/public/coi_1230P.doc"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2CBC77-B4DB-44AD-89CC-3756237B916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Reviewers are typically asked to comment on:</a:t>
            </a:r>
          </a:p>
          <a:p>
            <a:pPr marL="483306" indent="-241653">
              <a:buFontTx/>
              <a:buChar char="•"/>
            </a:pPr>
            <a:r>
              <a:rPr lang="en-US" dirty="0" smtClean="0"/>
              <a:t>The importance of the topic, the rationale for the study, and the contribution to the knowledge base</a:t>
            </a:r>
          </a:p>
          <a:p>
            <a:pPr marL="483306" indent="-241653">
              <a:buFontTx/>
              <a:buChar char="•"/>
            </a:pPr>
            <a:r>
              <a:rPr lang="en-US" dirty="0" smtClean="0"/>
              <a:t>The theoretical positions and the adequacy of the literature review</a:t>
            </a:r>
          </a:p>
          <a:p>
            <a:pPr marL="483306" indent="-241653">
              <a:buFontTx/>
              <a:buChar char="•"/>
            </a:pPr>
            <a:r>
              <a:rPr lang="en-US" dirty="0" smtClean="0"/>
              <a:t>The quality of the experimental methods and statistical treatment of the data</a:t>
            </a:r>
          </a:p>
          <a:p>
            <a:pPr marL="483306" indent="-241653">
              <a:buFontTx/>
              <a:buChar char="•"/>
            </a:pPr>
            <a:r>
              <a:rPr lang="en-US" dirty="0" smtClean="0"/>
              <a:t>The match of the results to the discussion</a:t>
            </a:r>
          </a:p>
          <a:p>
            <a:pPr marL="483306" indent="-241653">
              <a:buFontTx/>
              <a:buChar char="•"/>
            </a:pPr>
            <a:r>
              <a:rPr lang="en-US" dirty="0" smtClean="0"/>
              <a:t>The quality of writing – organization/writing style, grammatical constructions, spelling, reference citations, and style requirements</a:t>
            </a:r>
          </a:p>
        </p:txBody>
      </p:sp>
      <p:sp>
        <p:nvSpPr>
          <p:cNvPr id="4" name="Slide Number Placeholder 3"/>
          <p:cNvSpPr>
            <a:spLocks noGrp="1"/>
          </p:cNvSpPr>
          <p:nvPr>
            <p:ph type="sldNum" sz="quarter" idx="10"/>
          </p:nvPr>
        </p:nvSpPr>
        <p:spPr/>
        <p:txBody>
          <a:bodyPr/>
          <a:lstStyle/>
          <a:p>
            <a:fld id="{802CBC77-B4DB-44AD-89CC-3756237B9163}"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a:t>
            </a:r>
            <a:r>
              <a:rPr lang="en-US" baseline="0" dirty="0" smtClean="0"/>
              <a:t> journal editors will approve a situation in which graduate students or post-doctoral fellows </a:t>
            </a:r>
            <a:r>
              <a:rPr lang="en-US" dirty="0" smtClean="0"/>
              <a:t>assist or “shadow” their mentors with journal</a:t>
            </a:r>
            <a:r>
              <a:rPr lang="en-US" baseline="0" dirty="0" smtClean="0"/>
              <a:t> article reviews as a means of learning how to review. Always check with the journal editor first. As a best practice, your mentor (or the editor) should insist that you sign a confidentiality agreement indicating that you will not share information about the manuscript with others. In addition, the editor may insist upon seeing a copy of your curriculum vita and asking you to complete a training/tutorial exercise before assisting with a review. </a:t>
            </a:r>
          </a:p>
          <a:p>
            <a:endParaRPr lang="en-US" baseline="0" dirty="0" smtClean="0"/>
          </a:p>
          <a:p>
            <a:r>
              <a:rPr lang="en-US" baseline="0" dirty="0" smtClean="0"/>
              <a:t>Often when you start working with a journal, you will be asked to do easier review tasks such as book reviews, news digests, etc. The next step usually involves serving as an occasional reviewer for manuscripts that are squarely within your areas of expertise. After establishing a positive record of quality reviews and work ethic for completing reviews, you may be promoted to the journal editorial board, and eventually perhaps the Editor-in-Chief position.  The most important additional criterion for becoming a reviewer and being promoted to increasingly responsible roles is the quality and quantity of your own research. Editors and publishers want reviewers who understand and do terrific research.</a:t>
            </a:r>
            <a:endParaRPr lang="en-US" dirty="0"/>
          </a:p>
        </p:txBody>
      </p:sp>
      <p:sp>
        <p:nvSpPr>
          <p:cNvPr id="4" name="Slide Number Placeholder 3"/>
          <p:cNvSpPr>
            <a:spLocks noGrp="1"/>
          </p:cNvSpPr>
          <p:nvPr>
            <p:ph type="sldNum" sz="quarter" idx="10"/>
          </p:nvPr>
        </p:nvSpPr>
        <p:spPr/>
        <p:txBody>
          <a:bodyPr/>
          <a:lstStyle/>
          <a:p>
            <a:fld id="{802CBC77-B4DB-44AD-89CC-3756237B9163}"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2CBC77-B4DB-44AD-89CC-3756237B9163}"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2CBC77-B4DB-44AD-89CC-3756237B916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2CBC77-B4DB-44AD-89CC-3756237B916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Referee is another term for peer reviewer.</a:t>
            </a:r>
          </a:p>
          <a:p>
            <a:endParaRPr lang="en-US" dirty="0" smtClean="0"/>
          </a:p>
          <a:p>
            <a:r>
              <a:rPr lang="en-US" dirty="0" smtClean="0"/>
              <a:t>A journal is called a “refereed” journal when manuscripts are subject to peer review prior to publication.</a:t>
            </a:r>
          </a:p>
          <a:p>
            <a:endParaRPr lang="en-US" dirty="0" smtClean="0"/>
          </a:p>
          <a:p>
            <a:r>
              <a:rPr lang="en-US" dirty="0" smtClean="0"/>
              <a:t>A</a:t>
            </a:r>
            <a:r>
              <a:rPr lang="en-US" baseline="0" dirty="0" smtClean="0"/>
              <a:t> manuscript is called “refereed” when it has been approved by peer review.</a:t>
            </a:r>
          </a:p>
        </p:txBody>
      </p:sp>
      <p:sp>
        <p:nvSpPr>
          <p:cNvPr id="4" name="Slide Number Placeholder 3"/>
          <p:cNvSpPr>
            <a:spLocks noGrp="1"/>
          </p:cNvSpPr>
          <p:nvPr>
            <p:ph type="sldNum" sz="quarter" idx="10"/>
          </p:nvPr>
        </p:nvSpPr>
        <p:spPr/>
        <p:txBody>
          <a:bodyPr/>
          <a:lstStyle/>
          <a:p>
            <a:fld id="{802CBC77-B4DB-44AD-89CC-3756237B9163}"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2CBC77-B4DB-44AD-89CC-3756237B9163}"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560570"/>
            <a:ext cx="5852160" cy="4480560"/>
          </a:xfrm>
        </p:spPr>
        <p:txBody>
          <a:bodyPr>
            <a:noAutofit/>
          </a:bodyPr>
          <a:lstStyle/>
          <a:p>
            <a:pPr>
              <a:lnSpc>
                <a:spcPct val="120000"/>
              </a:lnSpc>
            </a:pPr>
            <a:r>
              <a:rPr lang="en-US" sz="1100" u="sng" dirty="0" smtClean="0"/>
              <a:t>Fairness</a:t>
            </a:r>
            <a:r>
              <a:rPr lang="en-US" sz="1100" dirty="0" smtClean="0"/>
              <a:t> – The reviewer must make every effort to provide an objective and impartial review. </a:t>
            </a:r>
          </a:p>
          <a:p>
            <a:pPr marL="483306" indent="-241653">
              <a:buFont typeface="Arial" pitchFamily="34" charset="0"/>
              <a:buChar char="•"/>
            </a:pPr>
            <a:r>
              <a:rPr lang="en-US" sz="1100" dirty="0" smtClean="0"/>
              <a:t>“Blind” or “masked” reviews help to insure impartiality.  </a:t>
            </a:r>
          </a:p>
          <a:p>
            <a:pPr marL="966612" indent="-241653">
              <a:buFont typeface="Arial" pitchFamily="34" charset="0"/>
              <a:buChar char="•"/>
            </a:pPr>
            <a:r>
              <a:rPr lang="en-US" sz="1100" dirty="0" smtClean="0"/>
              <a:t>In a “blind” review, the reviewer does not know the identity of the author. In this case, reviewers receive a copy of the manuscript with the author’s name and contact information removed. In a “double-blind” review, the reviewer does not know the identity of the author </a:t>
            </a:r>
            <a:r>
              <a:rPr lang="en-US" sz="1100" u="sng" dirty="0" smtClean="0"/>
              <a:t>and</a:t>
            </a:r>
            <a:r>
              <a:rPr lang="en-US" sz="1100" dirty="0" smtClean="0"/>
              <a:t> the author does not know the name of the reviewer. </a:t>
            </a:r>
          </a:p>
          <a:p>
            <a:pPr marL="966612" indent="-241653">
              <a:buFont typeface="Arial" pitchFamily="34" charset="0"/>
              <a:buChar char="•"/>
            </a:pPr>
            <a:r>
              <a:rPr lang="en-US" sz="1100" dirty="0" smtClean="0"/>
              <a:t>It is unlikely that either the author or reviewer is completely anonymous. Reviewers are selected on the basis of their expertise and familiarity with the field of study, thus they often know or can guess which research group has submitted the manuscript under consideration.  When they submit manuscripts, authors are likely to know the identity of editorial board members, thus they may be able to guess the identify of a peer reviewer. Nonetheless, all parties are obligated to be as professional and impartial as possible with respect to manuscript reviews.</a:t>
            </a:r>
          </a:p>
          <a:p>
            <a:pPr marL="483306" indent="-241653">
              <a:spcAft>
                <a:spcPts val="634"/>
              </a:spcAft>
              <a:buFont typeface="Arial" pitchFamily="34" charset="0"/>
              <a:buChar char="•"/>
            </a:pPr>
            <a:r>
              <a:rPr lang="en-US" sz="1100" dirty="0" smtClean="0"/>
              <a:t>Reviewers should </a:t>
            </a:r>
            <a:r>
              <a:rPr lang="en-US" sz="1100" dirty="0" err="1" smtClean="0"/>
              <a:t>recuse</a:t>
            </a:r>
            <a:r>
              <a:rPr lang="en-US" sz="1100" dirty="0" smtClean="0"/>
              <a:t> themselves in situations where they have </a:t>
            </a:r>
            <a:r>
              <a:rPr lang="en-US" sz="1100" u="sng" dirty="0" smtClean="0"/>
              <a:t>conflicts of interest</a:t>
            </a:r>
            <a:r>
              <a:rPr lang="en-US" sz="1100" dirty="0" smtClean="0"/>
              <a:t> such as financial interests related to the research under review, personal or scientific beliefs that may lead to a biased review, or close ties to the authors (e.g., former student) that may lead to a biased review.</a:t>
            </a:r>
          </a:p>
          <a:p>
            <a:pPr>
              <a:lnSpc>
                <a:spcPct val="120000"/>
              </a:lnSpc>
              <a:spcAft>
                <a:spcPts val="634"/>
              </a:spcAft>
            </a:pPr>
            <a:r>
              <a:rPr lang="en-US" sz="1100" u="sng" dirty="0" smtClean="0"/>
              <a:t>Confidentiality</a:t>
            </a:r>
            <a:r>
              <a:rPr lang="en-US" sz="1100" dirty="0" smtClean="0"/>
              <a:t> – The reviewer may not use ideas from the manuscript until it is published. Similarly, the reviewer may not reveal information about the identity of the authors or the nature of the research until the manuscript is published. A</a:t>
            </a:r>
            <a:r>
              <a:rPr lang="en-US" sz="1100" baseline="0" dirty="0" smtClean="0"/>
              <a:t> proper reference citation must be used after the manuscript is published.</a:t>
            </a:r>
            <a:endParaRPr lang="en-US" sz="1100" dirty="0" smtClean="0"/>
          </a:p>
          <a:p>
            <a:pPr>
              <a:lnSpc>
                <a:spcPct val="120000"/>
              </a:lnSpc>
              <a:spcAft>
                <a:spcPts val="634"/>
              </a:spcAft>
            </a:pPr>
            <a:r>
              <a:rPr lang="en-US" sz="1100" u="sng" dirty="0" smtClean="0"/>
              <a:t>Speed</a:t>
            </a:r>
            <a:r>
              <a:rPr lang="en-US" sz="1100" dirty="0" smtClean="0"/>
              <a:t> – Out of courtesy to the authors and respect for the scientific community, the reviewer should complete the review within a reasonable amount of time.</a:t>
            </a:r>
            <a:endParaRPr lang="en-US" sz="1100" dirty="0"/>
          </a:p>
        </p:txBody>
      </p:sp>
      <p:sp>
        <p:nvSpPr>
          <p:cNvPr id="4" name="Slide Number Placeholder 3"/>
          <p:cNvSpPr>
            <a:spLocks noGrp="1"/>
          </p:cNvSpPr>
          <p:nvPr>
            <p:ph type="sldNum" sz="quarter" idx="10"/>
          </p:nvPr>
        </p:nvSpPr>
        <p:spPr/>
        <p:txBody>
          <a:bodyPr/>
          <a:lstStyle/>
          <a:p>
            <a:fld id="{802CBC77-B4DB-44AD-89CC-3756237B9163}"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The examples of conflicts of interest are</a:t>
            </a:r>
            <a:r>
              <a:rPr lang="en-US" sz="1200" baseline="0" dirty="0" smtClean="0"/>
              <a:t> q</a:t>
            </a:r>
            <a:r>
              <a:rPr lang="en-US" sz="1200" dirty="0" smtClean="0"/>
              <a:t>uoted or paraphrased from </a:t>
            </a:r>
            <a:r>
              <a:rPr lang="en-US" sz="1200" i="1" dirty="0" smtClean="0"/>
              <a:t>ORI Introduction to the Responsible Conduct of Research</a:t>
            </a:r>
            <a:r>
              <a:rPr lang="en-US" sz="1200" dirty="0" smtClean="0"/>
              <a:t>, </a:t>
            </a:r>
            <a:r>
              <a:rPr lang="en-US" sz="1200" dirty="0" smtClean="0">
                <a:hlinkClick r:id="rId3"/>
              </a:rPr>
              <a:t>http://ori.dhhs.gov/education/products/RCRintro/</a:t>
            </a:r>
            <a:endParaRPr lang="en-US" dirty="0"/>
          </a:p>
        </p:txBody>
      </p:sp>
      <p:sp>
        <p:nvSpPr>
          <p:cNvPr id="4" name="Slide Number Placeholder 3"/>
          <p:cNvSpPr>
            <a:spLocks noGrp="1"/>
          </p:cNvSpPr>
          <p:nvPr>
            <p:ph type="sldNum" sz="quarter" idx="10"/>
          </p:nvPr>
        </p:nvSpPr>
        <p:spPr/>
        <p:txBody>
          <a:bodyPr/>
          <a:lstStyle/>
          <a:p>
            <a:fld id="{802CBC77-B4DB-44AD-89CC-3756237B9163}"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50240" y="4560570"/>
            <a:ext cx="6014720" cy="4320540"/>
          </a:xfrm>
        </p:spPr>
        <p:txBody>
          <a:bodyPr>
            <a:noAutofit/>
          </a:bodyPr>
          <a:lstStyle/>
          <a:p>
            <a:pPr defTabSz="966526"/>
            <a:r>
              <a:rPr lang="en-US" sz="1000" dirty="0"/>
              <a:t>The following information is quoted or paraphrased from </a:t>
            </a:r>
            <a:r>
              <a:rPr lang="en-US" sz="1000" dirty="0" smtClean="0"/>
              <a:t> </a:t>
            </a:r>
            <a:r>
              <a:rPr lang="en-US" sz="900" dirty="0" smtClean="0">
                <a:hlinkClick r:id="rId3"/>
              </a:rPr>
              <a:t>www.nsf.gov/attachments/108234/public/coi_1230P.doc</a:t>
            </a:r>
            <a:r>
              <a:rPr lang="en-US" sz="1000" dirty="0"/>
              <a:t>. </a:t>
            </a:r>
          </a:p>
          <a:p>
            <a:pPr defTabSz="966526"/>
            <a:endParaRPr lang="en-US" sz="1000" dirty="0"/>
          </a:p>
          <a:p>
            <a:pPr defTabSz="966526"/>
            <a:r>
              <a:rPr lang="en-US" sz="1000" u="sng" dirty="0"/>
              <a:t>Potentially biasing affiliations or relationships that must be reported to the NSF program officer</a:t>
            </a:r>
          </a:p>
          <a:p>
            <a:pPr marL="483263" indent="-241632">
              <a:buFont typeface="Arial" pitchFamily="34" charset="0"/>
              <a:buChar char="•"/>
            </a:pPr>
            <a:r>
              <a:rPr lang="en-US" sz="1000" dirty="0"/>
              <a:t>Affiliation with an institution that has submitted an application for funding (e.g., current/previous/future employment, office or membership on a governing board, current enrollment as a student)</a:t>
            </a:r>
          </a:p>
          <a:p>
            <a:pPr marL="483263" indent="-241632">
              <a:buFont typeface="Arial" pitchFamily="34" charset="0"/>
              <a:buChar char="•"/>
            </a:pPr>
            <a:r>
              <a:rPr lang="en-US" sz="1000" dirty="0"/>
              <a:t>Relationship with an investigator, project director, or other person who has a personal interest in the proposal or other application (e.g., family relationship, business or professional partnership, past/present mentor/trainee relationship, collaboration on a project or publication within the last 48 months, co-editing of a journal or other publication within the last 24 months)</a:t>
            </a:r>
          </a:p>
          <a:p>
            <a:pPr marL="483263" indent="-241632">
              <a:buFont typeface="Arial" pitchFamily="34" charset="0"/>
              <a:buChar char="•"/>
            </a:pPr>
            <a:r>
              <a:rPr lang="en-US" sz="1000" dirty="0"/>
              <a:t>Other affiliations or relationships (e.g., close personal friendship, relationships of immediate family members with an investigator, project director, etc</a:t>
            </a:r>
            <a:r>
              <a:rPr lang="en-US" sz="1000" dirty="0" smtClean="0"/>
              <a:t>.)</a:t>
            </a:r>
            <a:endParaRPr lang="en-US" sz="1000" dirty="0"/>
          </a:p>
          <a:p>
            <a:r>
              <a:rPr lang="en-US" sz="1000" u="sng" dirty="0"/>
              <a:t>Conflicts of interest that disqualify a person from service as a panelist</a:t>
            </a:r>
          </a:p>
          <a:p>
            <a:pPr marL="483263" indent="-241632">
              <a:buFont typeface="Arial" pitchFamily="34" charset="0"/>
              <a:buChar char="•"/>
            </a:pPr>
            <a:r>
              <a:rPr lang="en-US" sz="1000" dirty="0"/>
              <a:t>Financial interests in the outcome of a funding proposal, including financial interests held by your spouse, minor child, or business partner, as well as by organizations with which you are affiliated or arranging/negotiating for future employment</a:t>
            </a:r>
          </a:p>
          <a:p>
            <a:pPr marL="483263" indent="-241632">
              <a:buFont typeface="Arial" pitchFamily="34" charset="0"/>
              <a:buChar char="•"/>
            </a:pPr>
            <a:r>
              <a:rPr lang="en-US" sz="1000" dirty="0"/>
              <a:t>Other relationships, including funding proposals submitted by a close relative or recent former </a:t>
            </a:r>
            <a:r>
              <a:rPr lang="en-US" sz="1000" dirty="0" smtClean="0"/>
              <a:t>employer</a:t>
            </a:r>
            <a:endParaRPr lang="en-US" sz="1000" dirty="0"/>
          </a:p>
          <a:p>
            <a:r>
              <a:rPr lang="en-US" sz="1000" u="sng" dirty="0"/>
              <a:t>Misuse of position as a panelist</a:t>
            </a:r>
          </a:p>
          <a:p>
            <a:pPr marL="483263" indent="-241632">
              <a:buFont typeface="Arial" pitchFamily="34" charset="0"/>
              <a:buChar char="•"/>
            </a:pPr>
            <a:r>
              <a:rPr lang="en-US" sz="1000" dirty="0"/>
              <a:t>Disclosing information from grant proposals not generally available to the public</a:t>
            </a:r>
          </a:p>
          <a:p>
            <a:pPr marL="483263" indent="-241632">
              <a:buFont typeface="Arial" pitchFamily="34" charset="0"/>
              <a:buChar char="•"/>
            </a:pPr>
            <a:r>
              <a:rPr lang="en-US" sz="1000" dirty="0"/>
              <a:t>Using your NSF office or title for private gain</a:t>
            </a:r>
          </a:p>
          <a:p>
            <a:pPr marL="483263" indent="-241632">
              <a:buFont typeface="Arial" pitchFamily="34" charset="0"/>
              <a:buChar char="•"/>
            </a:pPr>
            <a:r>
              <a:rPr lang="en-US" sz="1000" dirty="0"/>
              <a:t>Representing another party before any Federal Government official if you have participated in that same matter as a panelist</a:t>
            </a:r>
          </a:p>
          <a:p>
            <a:pPr marL="483263" indent="-241632">
              <a:buFont typeface="Arial" pitchFamily="34" charset="0"/>
              <a:buChar char="•"/>
            </a:pPr>
            <a:r>
              <a:rPr lang="en-US" sz="1000" dirty="0"/>
              <a:t>Performing work for NSF on more than 60 days in any 365-day period</a:t>
            </a:r>
          </a:p>
          <a:p>
            <a:pPr marL="483263" indent="-241632">
              <a:buFont typeface="Arial" pitchFamily="34" charset="0"/>
              <a:buChar char="•"/>
            </a:pPr>
            <a:r>
              <a:rPr lang="en-US" sz="1000" dirty="0"/>
              <a:t>Accepting gifts offered to you because of your NSF position</a:t>
            </a:r>
          </a:p>
          <a:p>
            <a:pPr marL="483263" indent="-241632">
              <a:buFont typeface="Arial" pitchFamily="34" charset="0"/>
              <a:buChar char="•"/>
            </a:pPr>
            <a:r>
              <a:rPr lang="en-US" sz="1000" dirty="0"/>
              <a:t>While working for NSF, accepting employment with any foreign government or any gift from a foreign government or international organization worth more than $285</a:t>
            </a:r>
          </a:p>
          <a:p>
            <a:pPr marL="483263" indent="-241632">
              <a:buFont typeface="Arial" pitchFamily="34" charset="0"/>
              <a:buChar char="•"/>
            </a:pPr>
            <a:r>
              <a:rPr lang="en-US" sz="1000" dirty="0"/>
              <a:t>Serving as an agent of a foreign principal, as defined in the Foreign Agents Registration Act</a:t>
            </a:r>
          </a:p>
        </p:txBody>
      </p:sp>
      <p:sp>
        <p:nvSpPr>
          <p:cNvPr id="4" name="Slide Number Placeholder 3"/>
          <p:cNvSpPr>
            <a:spLocks noGrp="1"/>
          </p:cNvSpPr>
          <p:nvPr>
            <p:ph type="sldNum" sz="quarter" idx="10"/>
          </p:nvPr>
        </p:nvSpPr>
        <p:spPr/>
        <p:txBody>
          <a:bodyPr/>
          <a:lstStyle/>
          <a:p>
            <a:fld id="{802CBC77-B4DB-44AD-89CC-3756237B9163}"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Reviewers are typically asked to comment on:</a:t>
            </a:r>
          </a:p>
          <a:p>
            <a:pPr marL="483306" indent="-241653">
              <a:buFontTx/>
              <a:buChar char="•"/>
            </a:pPr>
            <a:r>
              <a:rPr lang="en-US" dirty="0" smtClean="0"/>
              <a:t>The importance of the topic, the rationale for the study, and the contribution to the knowledge base</a:t>
            </a:r>
          </a:p>
          <a:p>
            <a:pPr marL="483306" indent="-241653">
              <a:buFontTx/>
              <a:buChar char="•"/>
            </a:pPr>
            <a:r>
              <a:rPr lang="en-US" dirty="0" smtClean="0"/>
              <a:t>The theoretical positions and the adequacy of the literature review</a:t>
            </a:r>
          </a:p>
          <a:p>
            <a:pPr marL="483306" indent="-241653">
              <a:buFontTx/>
              <a:buChar char="•"/>
            </a:pPr>
            <a:r>
              <a:rPr lang="en-US" dirty="0" smtClean="0"/>
              <a:t>The quality of the experimental methods and statistical treatment of the data</a:t>
            </a:r>
          </a:p>
          <a:p>
            <a:pPr marL="483306" indent="-241653">
              <a:buFontTx/>
              <a:buChar char="•"/>
            </a:pPr>
            <a:r>
              <a:rPr lang="en-US" dirty="0" smtClean="0"/>
              <a:t>The match of the results to the discussion</a:t>
            </a:r>
          </a:p>
          <a:p>
            <a:pPr marL="483306" indent="-241653">
              <a:buFontTx/>
              <a:buChar char="•"/>
            </a:pPr>
            <a:r>
              <a:rPr lang="en-US" dirty="0" smtClean="0"/>
              <a:t>The quality of writing – organization/writing style, grammatical constructions, spelling, reference citations, and style requirements</a:t>
            </a:r>
          </a:p>
        </p:txBody>
      </p:sp>
      <p:sp>
        <p:nvSpPr>
          <p:cNvPr id="4" name="Slide Number Placeholder 3"/>
          <p:cNvSpPr>
            <a:spLocks noGrp="1"/>
          </p:cNvSpPr>
          <p:nvPr>
            <p:ph type="sldNum" sz="quarter" idx="10"/>
          </p:nvPr>
        </p:nvSpPr>
        <p:spPr/>
        <p:txBody>
          <a:bodyPr/>
          <a:lstStyle/>
          <a:p>
            <a:fld id="{802CBC77-B4DB-44AD-89CC-3756237B9163}"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5A47822-D93E-490F-9E11-985363BF2F5D}" type="datetime1">
              <a:rPr lang="en-US" smtClean="0"/>
              <a:pPr/>
              <a:t>5/20/2010</a:t>
            </a:fld>
            <a:endParaRPr lang="en-US"/>
          </a:p>
        </p:txBody>
      </p:sp>
      <p:sp>
        <p:nvSpPr>
          <p:cNvPr id="20" name="Footer Placeholder 19"/>
          <p:cNvSpPr>
            <a:spLocks noGrp="1"/>
          </p:cNvSpPr>
          <p:nvPr>
            <p:ph type="ftr" sz="quarter" idx="11"/>
          </p:nvPr>
        </p:nvSpPr>
        <p:spPr/>
        <p:txBody>
          <a:bodyPr/>
          <a:lstStyle>
            <a:extLst/>
          </a:lstStyle>
          <a:p>
            <a:r>
              <a:rPr lang="en-US" smtClean="0"/>
              <a:t>Responsible Conduct of Research, Scholarship, and Creative Activities  Michigan State University Graduate School, 2010   http://grad.msu.edu/  </a:t>
            </a:r>
            <a:endParaRPr lang="en-US"/>
          </a:p>
        </p:txBody>
      </p:sp>
      <p:sp>
        <p:nvSpPr>
          <p:cNvPr id="10" name="Slide Number Placeholder 9"/>
          <p:cNvSpPr>
            <a:spLocks noGrp="1"/>
          </p:cNvSpPr>
          <p:nvPr>
            <p:ph type="sldNum" sz="quarter" idx="12"/>
          </p:nvPr>
        </p:nvSpPr>
        <p:spPr/>
        <p:txBody>
          <a:bodyPr/>
          <a:lstStyle>
            <a:extLst/>
          </a:lstStyle>
          <a:p>
            <a:fld id="{A8C30640-E55A-4891-824E-A1F2F72303E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7F3F034-4E46-4522-BDEC-1522E7A4311E}" type="datetime1">
              <a:rPr lang="en-US" smtClean="0"/>
              <a:pPr/>
              <a:t>5/20/2010</a:t>
            </a:fld>
            <a:endParaRPr lang="en-US"/>
          </a:p>
        </p:txBody>
      </p:sp>
      <p:sp>
        <p:nvSpPr>
          <p:cNvPr id="5" name="Footer Placeholder 4"/>
          <p:cNvSpPr>
            <a:spLocks noGrp="1"/>
          </p:cNvSpPr>
          <p:nvPr>
            <p:ph type="ftr" sz="quarter" idx="11"/>
          </p:nvPr>
        </p:nvSpPr>
        <p:spPr/>
        <p:txBody>
          <a:bodyPr/>
          <a:lstStyle>
            <a:extLst/>
          </a:lstStyle>
          <a:p>
            <a:r>
              <a:rPr lang="en-US" smtClean="0"/>
              <a:t>Responsible Conduct of Research, Scholarship, and Creative Activities  Michigan State University Graduate School, 2010   http://grad.msu.edu/  </a:t>
            </a:r>
            <a:endParaRPr lang="en-US"/>
          </a:p>
        </p:txBody>
      </p:sp>
      <p:sp>
        <p:nvSpPr>
          <p:cNvPr id="6" name="Slide Number Placeholder 5"/>
          <p:cNvSpPr>
            <a:spLocks noGrp="1"/>
          </p:cNvSpPr>
          <p:nvPr>
            <p:ph type="sldNum" sz="quarter" idx="12"/>
          </p:nvPr>
        </p:nvSpPr>
        <p:spPr/>
        <p:txBody>
          <a:bodyPr/>
          <a:lstStyle>
            <a:extLst/>
          </a:lstStyle>
          <a:p>
            <a:fld id="{A8C30640-E55A-4891-824E-A1F2F72303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22872C-14F8-48DA-A4D2-25D4EFECC7B3}" type="datetime1">
              <a:rPr lang="en-US" smtClean="0"/>
              <a:pPr/>
              <a:t>5/20/2010</a:t>
            </a:fld>
            <a:endParaRPr lang="en-US"/>
          </a:p>
        </p:txBody>
      </p:sp>
      <p:sp>
        <p:nvSpPr>
          <p:cNvPr id="5" name="Footer Placeholder 4"/>
          <p:cNvSpPr>
            <a:spLocks noGrp="1"/>
          </p:cNvSpPr>
          <p:nvPr>
            <p:ph type="ftr" sz="quarter" idx="11"/>
          </p:nvPr>
        </p:nvSpPr>
        <p:spPr/>
        <p:txBody>
          <a:bodyPr/>
          <a:lstStyle>
            <a:extLst/>
          </a:lstStyle>
          <a:p>
            <a:r>
              <a:rPr lang="en-US" smtClean="0"/>
              <a:t>Responsible Conduct of Research, Scholarship, and Creative Activities  Michigan State University Graduate School, 2010   http://grad.msu.edu/  </a:t>
            </a:r>
            <a:endParaRPr lang="en-US"/>
          </a:p>
        </p:txBody>
      </p:sp>
      <p:sp>
        <p:nvSpPr>
          <p:cNvPr id="6" name="Slide Number Placeholder 5"/>
          <p:cNvSpPr>
            <a:spLocks noGrp="1"/>
          </p:cNvSpPr>
          <p:nvPr>
            <p:ph type="sldNum" sz="quarter" idx="12"/>
          </p:nvPr>
        </p:nvSpPr>
        <p:spPr/>
        <p:txBody>
          <a:bodyPr/>
          <a:lstStyle>
            <a:extLst/>
          </a:lstStyle>
          <a:p>
            <a:fld id="{A8C30640-E55A-4891-824E-A1F2F72303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E37B1B-102B-4A05-A24E-731437FA4F09}" type="datetime1">
              <a:rPr lang="en-US" smtClean="0"/>
              <a:pPr/>
              <a:t>5/20/2010</a:t>
            </a:fld>
            <a:endParaRPr lang="en-US"/>
          </a:p>
        </p:txBody>
      </p:sp>
      <p:sp>
        <p:nvSpPr>
          <p:cNvPr id="5" name="Footer Placeholder 4"/>
          <p:cNvSpPr>
            <a:spLocks noGrp="1"/>
          </p:cNvSpPr>
          <p:nvPr>
            <p:ph type="ftr" sz="quarter" idx="11"/>
          </p:nvPr>
        </p:nvSpPr>
        <p:spPr/>
        <p:txBody>
          <a:bodyPr/>
          <a:lstStyle>
            <a:extLst/>
          </a:lstStyle>
          <a:p>
            <a:r>
              <a:rPr lang="en-US" smtClean="0"/>
              <a:t>Responsible Conduct of Research, Scholarship, and Creative Activities  Michigan State University Graduate School, 2010   http://grad.msu.edu/  </a:t>
            </a:r>
            <a:endParaRPr lang="en-US"/>
          </a:p>
        </p:txBody>
      </p:sp>
      <p:sp>
        <p:nvSpPr>
          <p:cNvPr id="6" name="Slide Number Placeholder 5"/>
          <p:cNvSpPr>
            <a:spLocks noGrp="1"/>
          </p:cNvSpPr>
          <p:nvPr>
            <p:ph type="sldNum" sz="quarter" idx="12"/>
          </p:nvPr>
        </p:nvSpPr>
        <p:spPr/>
        <p:txBody>
          <a:bodyPr/>
          <a:lstStyle>
            <a:extLst/>
          </a:lstStyle>
          <a:p>
            <a:fld id="{A8C30640-E55A-4891-824E-A1F2F72303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E9E71D8-7712-46A8-AEE0-AAC287D45E5D}" type="datetime1">
              <a:rPr lang="en-US" smtClean="0"/>
              <a:pPr/>
              <a:t>5/20/2010</a:t>
            </a:fld>
            <a:endParaRPr lang="en-US"/>
          </a:p>
        </p:txBody>
      </p:sp>
      <p:sp>
        <p:nvSpPr>
          <p:cNvPr id="5" name="Footer Placeholder 4"/>
          <p:cNvSpPr>
            <a:spLocks noGrp="1"/>
          </p:cNvSpPr>
          <p:nvPr>
            <p:ph type="ftr" sz="quarter" idx="11"/>
          </p:nvPr>
        </p:nvSpPr>
        <p:spPr/>
        <p:txBody>
          <a:bodyPr/>
          <a:lstStyle>
            <a:extLst/>
          </a:lstStyle>
          <a:p>
            <a:r>
              <a:rPr lang="en-US" smtClean="0"/>
              <a:t>Responsible Conduct of Research, Scholarship, and Creative Activities  Michigan State University Graduate School, 2010   http://grad.msu.edu/  </a:t>
            </a:r>
            <a:endParaRPr lang="en-US"/>
          </a:p>
        </p:txBody>
      </p:sp>
      <p:sp>
        <p:nvSpPr>
          <p:cNvPr id="6" name="Slide Number Placeholder 5"/>
          <p:cNvSpPr>
            <a:spLocks noGrp="1"/>
          </p:cNvSpPr>
          <p:nvPr>
            <p:ph type="sldNum" sz="quarter" idx="12"/>
          </p:nvPr>
        </p:nvSpPr>
        <p:spPr/>
        <p:txBody>
          <a:bodyPr/>
          <a:lstStyle>
            <a:extLst/>
          </a:lstStyle>
          <a:p>
            <a:fld id="{A8C30640-E55A-4891-824E-A1F2F72303E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215DDD0-EF80-43DB-BE1B-A35F34CBFE7C}" type="datetime1">
              <a:rPr lang="en-US" smtClean="0"/>
              <a:pPr/>
              <a:t>5/20/2010</a:t>
            </a:fld>
            <a:endParaRPr lang="en-US"/>
          </a:p>
        </p:txBody>
      </p:sp>
      <p:sp>
        <p:nvSpPr>
          <p:cNvPr id="6" name="Footer Placeholder 5"/>
          <p:cNvSpPr>
            <a:spLocks noGrp="1"/>
          </p:cNvSpPr>
          <p:nvPr>
            <p:ph type="ftr" sz="quarter" idx="11"/>
          </p:nvPr>
        </p:nvSpPr>
        <p:spPr/>
        <p:txBody>
          <a:bodyPr/>
          <a:lstStyle>
            <a:extLst/>
          </a:lstStyle>
          <a:p>
            <a:r>
              <a:rPr lang="en-US" smtClean="0"/>
              <a:t>Responsible Conduct of Research, Scholarship, and Creative Activities  Michigan State University Graduate School, 2010   http://grad.msu.edu/  </a:t>
            </a:r>
            <a:endParaRPr lang="en-US"/>
          </a:p>
        </p:txBody>
      </p:sp>
      <p:sp>
        <p:nvSpPr>
          <p:cNvPr id="7" name="Slide Number Placeholder 6"/>
          <p:cNvSpPr>
            <a:spLocks noGrp="1"/>
          </p:cNvSpPr>
          <p:nvPr>
            <p:ph type="sldNum" sz="quarter" idx="12"/>
          </p:nvPr>
        </p:nvSpPr>
        <p:spPr/>
        <p:txBody>
          <a:bodyPr/>
          <a:lstStyle>
            <a:extLst/>
          </a:lstStyle>
          <a:p>
            <a:fld id="{A8C30640-E55A-4891-824E-A1F2F72303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3770B03-2655-4D81-9B57-DAF73D33C6AE}" type="datetime1">
              <a:rPr lang="en-US" smtClean="0"/>
              <a:pPr/>
              <a:t>5/20/2010</a:t>
            </a:fld>
            <a:endParaRPr lang="en-US"/>
          </a:p>
        </p:txBody>
      </p:sp>
      <p:sp>
        <p:nvSpPr>
          <p:cNvPr id="8" name="Footer Placeholder 7"/>
          <p:cNvSpPr>
            <a:spLocks noGrp="1"/>
          </p:cNvSpPr>
          <p:nvPr>
            <p:ph type="ftr" sz="quarter" idx="11"/>
          </p:nvPr>
        </p:nvSpPr>
        <p:spPr/>
        <p:txBody>
          <a:bodyPr/>
          <a:lstStyle>
            <a:extLst/>
          </a:lstStyle>
          <a:p>
            <a:r>
              <a:rPr lang="en-US" smtClean="0"/>
              <a:t>Responsible Conduct of Research, Scholarship, and Creative Activities  Michigan State University Graduate School, 2010   http://grad.msu.edu/  </a:t>
            </a:r>
            <a:endParaRPr lang="en-US"/>
          </a:p>
        </p:txBody>
      </p:sp>
      <p:sp>
        <p:nvSpPr>
          <p:cNvPr id="9" name="Slide Number Placeholder 8"/>
          <p:cNvSpPr>
            <a:spLocks noGrp="1"/>
          </p:cNvSpPr>
          <p:nvPr>
            <p:ph type="sldNum" sz="quarter" idx="12"/>
          </p:nvPr>
        </p:nvSpPr>
        <p:spPr/>
        <p:txBody>
          <a:bodyPr/>
          <a:lstStyle>
            <a:extLst/>
          </a:lstStyle>
          <a:p>
            <a:fld id="{A8C30640-E55A-4891-824E-A1F2F72303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7EE38B3-2121-4D93-8F5D-BAD3261CBC57}" type="datetime1">
              <a:rPr lang="en-US" smtClean="0"/>
              <a:pPr/>
              <a:t>5/20/2010</a:t>
            </a:fld>
            <a:endParaRPr lang="en-US"/>
          </a:p>
        </p:txBody>
      </p:sp>
      <p:sp>
        <p:nvSpPr>
          <p:cNvPr id="4" name="Footer Placeholder 3"/>
          <p:cNvSpPr>
            <a:spLocks noGrp="1"/>
          </p:cNvSpPr>
          <p:nvPr>
            <p:ph type="ftr" sz="quarter" idx="11"/>
          </p:nvPr>
        </p:nvSpPr>
        <p:spPr/>
        <p:txBody>
          <a:bodyPr/>
          <a:lstStyle>
            <a:extLst/>
          </a:lstStyle>
          <a:p>
            <a:r>
              <a:rPr lang="en-US" smtClean="0"/>
              <a:t>Responsible Conduct of Research, Scholarship, and Creative Activities  Michigan State University Graduate School, 2010   http://grad.msu.edu/  </a:t>
            </a:r>
            <a:endParaRPr lang="en-US"/>
          </a:p>
        </p:txBody>
      </p:sp>
      <p:sp>
        <p:nvSpPr>
          <p:cNvPr id="5" name="Slide Number Placeholder 4"/>
          <p:cNvSpPr>
            <a:spLocks noGrp="1"/>
          </p:cNvSpPr>
          <p:nvPr>
            <p:ph type="sldNum" sz="quarter" idx="12"/>
          </p:nvPr>
        </p:nvSpPr>
        <p:spPr/>
        <p:txBody>
          <a:bodyPr/>
          <a:lstStyle>
            <a:extLst/>
          </a:lstStyle>
          <a:p>
            <a:fld id="{A8C30640-E55A-4891-824E-A1F2F72303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E442EF8-BE54-4A58-92A8-E6130AEFE5FE}" type="datetime1">
              <a:rPr lang="en-US" smtClean="0"/>
              <a:pPr/>
              <a:t>5/20/2010</a:t>
            </a:fld>
            <a:endParaRPr lang="en-US"/>
          </a:p>
        </p:txBody>
      </p:sp>
      <p:sp>
        <p:nvSpPr>
          <p:cNvPr id="3" name="Footer Placeholder 2"/>
          <p:cNvSpPr>
            <a:spLocks noGrp="1"/>
          </p:cNvSpPr>
          <p:nvPr>
            <p:ph type="ftr" sz="quarter" idx="11"/>
          </p:nvPr>
        </p:nvSpPr>
        <p:spPr/>
        <p:txBody>
          <a:bodyPr/>
          <a:lstStyle>
            <a:extLst/>
          </a:lstStyle>
          <a:p>
            <a:r>
              <a:rPr lang="en-US" smtClean="0"/>
              <a:t>Responsible Conduct of Research, Scholarship, and Creative Activities  Michigan State University Graduate School, 2010   http://grad.msu.edu/  </a:t>
            </a:r>
            <a:endParaRPr lang="en-US"/>
          </a:p>
        </p:txBody>
      </p:sp>
      <p:sp>
        <p:nvSpPr>
          <p:cNvPr id="4" name="Slide Number Placeholder 3"/>
          <p:cNvSpPr>
            <a:spLocks noGrp="1"/>
          </p:cNvSpPr>
          <p:nvPr>
            <p:ph type="sldNum" sz="quarter" idx="12"/>
          </p:nvPr>
        </p:nvSpPr>
        <p:spPr/>
        <p:txBody>
          <a:bodyPr/>
          <a:lstStyle>
            <a:extLst/>
          </a:lstStyle>
          <a:p>
            <a:fld id="{A8C30640-E55A-4891-824E-A1F2F72303E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1ABAC9B-E72A-43EB-BE26-AFCCEC9704A7}" type="datetime1">
              <a:rPr lang="en-US" smtClean="0"/>
              <a:pPr/>
              <a:t>5/20/2010</a:t>
            </a:fld>
            <a:endParaRPr lang="en-US"/>
          </a:p>
        </p:txBody>
      </p:sp>
      <p:sp>
        <p:nvSpPr>
          <p:cNvPr id="6" name="Footer Placeholder 5"/>
          <p:cNvSpPr>
            <a:spLocks noGrp="1"/>
          </p:cNvSpPr>
          <p:nvPr>
            <p:ph type="ftr" sz="quarter" idx="11"/>
          </p:nvPr>
        </p:nvSpPr>
        <p:spPr/>
        <p:txBody>
          <a:bodyPr/>
          <a:lstStyle>
            <a:extLst/>
          </a:lstStyle>
          <a:p>
            <a:r>
              <a:rPr lang="en-US" smtClean="0"/>
              <a:t>Responsible Conduct of Research, Scholarship, and Creative Activities  Michigan State University Graduate School, 2010   http://grad.msu.edu/  </a:t>
            </a:r>
            <a:endParaRPr lang="en-US"/>
          </a:p>
        </p:txBody>
      </p:sp>
      <p:sp>
        <p:nvSpPr>
          <p:cNvPr id="7" name="Slide Number Placeholder 6"/>
          <p:cNvSpPr>
            <a:spLocks noGrp="1"/>
          </p:cNvSpPr>
          <p:nvPr>
            <p:ph type="sldNum" sz="quarter" idx="12"/>
          </p:nvPr>
        </p:nvSpPr>
        <p:spPr/>
        <p:txBody>
          <a:bodyPr/>
          <a:lstStyle>
            <a:extLst/>
          </a:lstStyle>
          <a:p>
            <a:fld id="{A8C30640-E55A-4891-824E-A1F2F72303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4861839-E302-490A-8857-4FE30BC7DC0D}" type="datetime1">
              <a:rPr lang="en-US" smtClean="0"/>
              <a:pPr/>
              <a:t>5/20/2010</a:t>
            </a:fld>
            <a:endParaRPr lang="en-US"/>
          </a:p>
        </p:txBody>
      </p:sp>
      <p:sp>
        <p:nvSpPr>
          <p:cNvPr id="6" name="Footer Placeholder 5"/>
          <p:cNvSpPr>
            <a:spLocks noGrp="1"/>
          </p:cNvSpPr>
          <p:nvPr>
            <p:ph type="ftr" sz="quarter" idx="11"/>
          </p:nvPr>
        </p:nvSpPr>
        <p:spPr/>
        <p:txBody>
          <a:bodyPr/>
          <a:lstStyle>
            <a:extLst/>
          </a:lstStyle>
          <a:p>
            <a:r>
              <a:rPr lang="en-US" smtClean="0"/>
              <a:t>Responsible Conduct of Research, Scholarship, and Creative Activities  Michigan State University Graduate School, 2010   http://grad.msu.edu/  </a:t>
            </a:r>
            <a:endParaRPr lang="en-US"/>
          </a:p>
        </p:txBody>
      </p:sp>
      <p:sp>
        <p:nvSpPr>
          <p:cNvPr id="7" name="Slide Number Placeholder 6"/>
          <p:cNvSpPr>
            <a:spLocks noGrp="1"/>
          </p:cNvSpPr>
          <p:nvPr>
            <p:ph type="sldNum" sz="quarter" idx="12"/>
          </p:nvPr>
        </p:nvSpPr>
        <p:spPr/>
        <p:txBody>
          <a:bodyPr/>
          <a:lstStyle>
            <a:extLst/>
          </a:lstStyle>
          <a:p>
            <a:fld id="{A8C30640-E55A-4891-824E-A1F2F72303E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5BFC751-CA68-4559-B139-48E4F5FE035A}" type="datetime1">
              <a:rPr lang="en-US" smtClean="0"/>
              <a:pPr/>
              <a:t>5/20/2010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Responsible Conduct of Research, Scholarship, and Creative Activities  Michigan State University Graduate School, 2010   http://grad.msu.edu/  </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8C30640-E55A-4891-824E-A1F2F72303E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grants1.nih.gov/grants/peer/#guideline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ori.dhhs.gov/education/products/yale/prethic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peer_review"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sf.gov/attachments/108234/public/coi_1230P.doc"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u="sng" dirty="0" smtClean="0"/>
              <a:t>Responsible Conduct of Research, Scholarship, and Creative Activities</a:t>
            </a:r>
            <a:endParaRPr lang="en-US" sz="3600" dirty="0"/>
          </a:p>
        </p:txBody>
      </p:sp>
      <p:sp>
        <p:nvSpPr>
          <p:cNvPr id="3" name="Subtitle 2"/>
          <p:cNvSpPr>
            <a:spLocks noGrp="1"/>
          </p:cNvSpPr>
          <p:nvPr>
            <p:ph type="subTitle" idx="1"/>
          </p:nvPr>
        </p:nvSpPr>
        <p:spPr>
          <a:xfrm>
            <a:off x="1447800" y="2895600"/>
            <a:ext cx="7406640" cy="1219200"/>
          </a:xfrm>
        </p:spPr>
        <p:txBody>
          <a:bodyPr>
            <a:normAutofit/>
          </a:bodyPr>
          <a:lstStyle/>
          <a:p>
            <a:r>
              <a:rPr lang="en-US" sz="4800" dirty="0" smtClean="0"/>
              <a:t>Peer Review</a:t>
            </a:r>
            <a:endParaRPr lang="en-US" sz="4800" dirty="0"/>
          </a:p>
        </p:txBody>
      </p:sp>
      <p:sp>
        <p:nvSpPr>
          <p:cNvPr id="4" name="Footer Placeholder 3"/>
          <p:cNvSpPr>
            <a:spLocks noGrp="1"/>
          </p:cNvSpPr>
          <p:nvPr>
            <p:ph type="ftr" sz="quarter" idx="11"/>
          </p:nvPr>
        </p:nvSpPr>
        <p:spPr>
          <a:xfrm>
            <a:off x="1447800" y="6305550"/>
            <a:ext cx="7162800" cy="476250"/>
          </a:xfrm>
        </p:spPr>
        <p:txBody>
          <a:bodyPr/>
          <a:lstStyle/>
          <a:p>
            <a:pPr algn="r"/>
            <a:r>
              <a:rPr lang="en-US" dirty="0" smtClean="0"/>
              <a:t>Responsible Conduct of Research, Scholarship, and Creative Activities </a:t>
            </a:r>
            <a:br>
              <a:rPr lang="en-US" dirty="0" smtClean="0"/>
            </a:br>
            <a:r>
              <a:rPr lang="en-US" dirty="0" smtClean="0"/>
              <a:t>Michigan State University Graduate School, 2010   http://grad.msu.edu/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Typical Journal Review Process</a:t>
            </a:r>
            <a:endParaRPr lang="en-US" sz="3600" dirty="0"/>
          </a:p>
        </p:txBody>
      </p:sp>
      <p:graphicFrame>
        <p:nvGraphicFramePr>
          <p:cNvPr id="6" name="Content Placeholder 5"/>
          <p:cNvGraphicFramePr>
            <a:graphicFrameLocks noGrp="1"/>
          </p:cNvGraphicFramePr>
          <p:nvPr>
            <p:ph idx="1"/>
          </p:nvPr>
        </p:nvGraphicFramePr>
        <p:xfrm>
          <a:off x="1435100" y="1447800"/>
          <a:ext cx="7499350" cy="4663440"/>
        </p:xfrm>
        <a:graphic>
          <a:graphicData uri="http://schemas.openxmlformats.org/drawingml/2006/table">
            <a:tbl>
              <a:tblPr firstRow="1" bandRow="1">
                <a:tableStyleId>{5C22544A-7EE6-4342-B048-85BDC9FD1C3A}</a:tableStyleId>
              </a:tblPr>
              <a:tblGrid>
                <a:gridCol w="622300"/>
                <a:gridCol w="6877050"/>
              </a:tblGrid>
              <a:tr h="370840">
                <a:tc>
                  <a:txBody>
                    <a:bodyPr/>
                    <a:lstStyle/>
                    <a:p>
                      <a:pPr algn="ctr"/>
                      <a:r>
                        <a:rPr lang="en-US" sz="2200" dirty="0" smtClean="0">
                          <a:solidFill>
                            <a:schemeClr val="bg1"/>
                          </a:solidFill>
                        </a:rPr>
                        <a:t>#</a:t>
                      </a:r>
                      <a:endParaRPr lang="en-US" sz="2200" dirty="0">
                        <a:solidFill>
                          <a:schemeClr val="bg1"/>
                        </a:solidFill>
                      </a:endParaRPr>
                    </a:p>
                  </a:txBody>
                  <a:tcPr/>
                </a:tc>
                <a:tc>
                  <a:txBody>
                    <a:bodyPr/>
                    <a:lstStyle/>
                    <a:p>
                      <a:r>
                        <a:rPr lang="en-US" sz="2200" dirty="0" smtClean="0">
                          <a:solidFill>
                            <a:schemeClr val="bg1"/>
                          </a:solidFill>
                        </a:rPr>
                        <a:t>Step in Review Process</a:t>
                      </a:r>
                      <a:endParaRPr lang="en-US" sz="2200" dirty="0">
                        <a:solidFill>
                          <a:schemeClr val="bg1"/>
                        </a:solidFill>
                      </a:endParaRPr>
                    </a:p>
                  </a:txBody>
                  <a:tcPr/>
                </a:tc>
              </a:tr>
              <a:tr h="370840">
                <a:tc>
                  <a:txBody>
                    <a:bodyPr/>
                    <a:lstStyle/>
                    <a:p>
                      <a:pPr algn="ctr"/>
                      <a:r>
                        <a:rPr lang="en-US" sz="2200" dirty="0" smtClean="0">
                          <a:solidFill>
                            <a:schemeClr val="tx1"/>
                          </a:solidFill>
                        </a:rPr>
                        <a:t>1</a:t>
                      </a:r>
                      <a:endParaRPr lang="en-US" sz="2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tx1"/>
                          </a:solidFill>
                        </a:rPr>
                        <a:t>Author submits manuscript to editorial office</a:t>
                      </a:r>
                    </a:p>
                  </a:txBody>
                  <a:tcPr/>
                </a:tc>
              </a:tr>
              <a:tr h="370840">
                <a:tc>
                  <a:txBody>
                    <a:bodyPr/>
                    <a:lstStyle/>
                    <a:p>
                      <a:pPr algn="ctr"/>
                      <a:r>
                        <a:rPr lang="en-US" sz="2200" dirty="0" smtClean="0">
                          <a:solidFill>
                            <a:schemeClr val="tx1"/>
                          </a:solidFill>
                        </a:rPr>
                        <a:t>2</a:t>
                      </a:r>
                      <a:endParaRPr lang="en-US" sz="2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tx1"/>
                          </a:solidFill>
                        </a:rPr>
                        <a:t>Manuscript is logged-in and assigned to two or three reviewers</a:t>
                      </a:r>
                    </a:p>
                  </a:txBody>
                  <a:tcPr/>
                </a:tc>
              </a:tr>
              <a:tr h="370840">
                <a:tc>
                  <a:txBody>
                    <a:bodyPr/>
                    <a:lstStyle/>
                    <a:p>
                      <a:pPr algn="ctr"/>
                      <a:r>
                        <a:rPr lang="en-US" sz="2200" dirty="0" smtClean="0">
                          <a:solidFill>
                            <a:schemeClr val="tx1"/>
                          </a:solidFill>
                        </a:rPr>
                        <a:t>3</a:t>
                      </a:r>
                      <a:endParaRPr lang="en-US" sz="2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tx1"/>
                          </a:solidFill>
                        </a:rPr>
                        <a:t>Reviewers are asked to complete the review within one month</a:t>
                      </a:r>
                    </a:p>
                  </a:txBody>
                  <a:tcPr/>
                </a:tc>
              </a:tr>
              <a:tr h="370840">
                <a:tc>
                  <a:txBody>
                    <a:bodyPr/>
                    <a:lstStyle/>
                    <a:p>
                      <a:pPr algn="ctr"/>
                      <a:r>
                        <a:rPr lang="en-US" sz="2200" dirty="0" smtClean="0">
                          <a:solidFill>
                            <a:schemeClr val="tx1"/>
                          </a:solidFill>
                        </a:rPr>
                        <a:t>4</a:t>
                      </a:r>
                      <a:endParaRPr lang="en-US" sz="2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tx1"/>
                          </a:solidFill>
                        </a:rPr>
                        <a:t>Editor compiles the reviews and makes a decision whether to accept, accept with required revisions, send</a:t>
                      </a:r>
                      <a:r>
                        <a:rPr lang="en-US" sz="2200" baseline="0" dirty="0" smtClean="0">
                          <a:solidFill>
                            <a:schemeClr val="tx1"/>
                          </a:solidFill>
                        </a:rPr>
                        <a:t> to additional reviewers, </a:t>
                      </a:r>
                      <a:r>
                        <a:rPr lang="en-US" sz="2200" dirty="0" smtClean="0">
                          <a:solidFill>
                            <a:schemeClr val="tx1"/>
                          </a:solidFill>
                        </a:rPr>
                        <a:t>or reject</a:t>
                      </a:r>
                    </a:p>
                  </a:txBody>
                  <a:tcPr/>
                </a:tc>
              </a:tr>
              <a:tr h="370840">
                <a:tc>
                  <a:txBody>
                    <a:bodyPr/>
                    <a:lstStyle/>
                    <a:p>
                      <a:pPr algn="ctr"/>
                      <a:r>
                        <a:rPr lang="en-US" sz="2200" dirty="0" smtClean="0">
                          <a:solidFill>
                            <a:schemeClr val="tx1"/>
                          </a:solidFill>
                        </a:rPr>
                        <a:t>5</a:t>
                      </a:r>
                      <a:endParaRPr lang="en-US" sz="2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tx1"/>
                          </a:solidFill>
                        </a:rPr>
                        <a:t>Editorial decision is communicated to the author</a:t>
                      </a:r>
                    </a:p>
                  </a:txBody>
                  <a:tcPr/>
                </a:tc>
              </a:tr>
              <a:tr h="370840">
                <a:tc>
                  <a:txBody>
                    <a:bodyPr/>
                    <a:lstStyle/>
                    <a:p>
                      <a:pPr algn="ctr"/>
                      <a:r>
                        <a:rPr lang="en-US" sz="2200" dirty="0" smtClean="0">
                          <a:solidFill>
                            <a:schemeClr val="tx1"/>
                          </a:solidFill>
                        </a:rPr>
                        <a:t>6</a:t>
                      </a:r>
                      <a:endParaRPr lang="en-US" sz="22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tx1"/>
                          </a:solidFill>
                        </a:rPr>
                        <a:t>Author revises paper if editorial decision was to accept with required revisions</a:t>
                      </a:r>
                    </a:p>
                  </a:txBody>
                  <a:tcPr/>
                </a:tc>
              </a:tr>
            </a:tbl>
          </a:graphicData>
        </a:graphic>
      </p:graphicFrame>
      <p:sp>
        <p:nvSpPr>
          <p:cNvPr id="4" name="Footer Placeholder 3"/>
          <p:cNvSpPr>
            <a:spLocks noGrp="1"/>
          </p:cNvSpPr>
          <p:nvPr>
            <p:ph type="ftr" sz="quarter" idx="11"/>
          </p:nvPr>
        </p:nvSpPr>
        <p:spPr>
          <a:xfrm>
            <a:off x="1447800" y="6305550"/>
            <a:ext cx="7162800" cy="476250"/>
          </a:xfrm>
        </p:spPr>
        <p:txBody>
          <a:bodyPr/>
          <a:lstStyle/>
          <a:p>
            <a:pPr algn="r"/>
            <a:r>
              <a:rPr lang="en-US" dirty="0" smtClean="0"/>
              <a:t>Responsible Conduct of Research, Scholarship, and Creative Activities  </a:t>
            </a:r>
            <a:br>
              <a:rPr lang="en-US" dirty="0" smtClean="0"/>
            </a:br>
            <a:r>
              <a:rPr lang="en-US" dirty="0" smtClean="0"/>
              <a:t>Michigan State University Graduate School, 2010   http://grad.msu.edu/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Typical Journal Review Process</a:t>
            </a:r>
            <a:endParaRPr lang="en-US" sz="3600" dirty="0"/>
          </a:p>
        </p:txBody>
      </p:sp>
      <p:graphicFrame>
        <p:nvGraphicFramePr>
          <p:cNvPr id="6" name="Content Placeholder 5"/>
          <p:cNvGraphicFramePr>
            <a:graphicFrameLocks noGrp="1"/>
          </p:cNvGraphicFramePr>
          <p:nvPr>
            <p:ph idx="1"/>
          </p:nvPr>
        </p:nvGraphicFramePr>
        <p:xfrm>
          <a:off x="1435100" y="1447800"/>
          <a:ext cx="7499350" cy="4572000"/>
        </p:xfrm>
        <a:graphic>
          <a:graphicData uri="http://schemas.openxmlformats.org/drawingml/2006/table">
            <a:tbl>
              <a:tblPr firstRow="1" bandRow="1">
                <a:tableStyleId>{5C22544A-7EE6-4342-B048-85BDC9FD1C3A}</a:tableStyleId>
              </a:tblPr>
              <a:tblGrid>
                <a:gridCol w="622300"/>
                <a:gridCol w="6877050"/>
              </a:tblGrid>
              <a:tr h="370840">
                <a:tc>
                  <a:txBody>
                    <a:bodyPr/>
                    <a:lstStyle/>
                    <a:p>
                      <a:pPr algn="ctr"/>
                      <a:r>
                        <a:rPr lang="en-US" sz="2200" dirty="0" smtClean="0"/>
                        <a:t>#</a:t>
                      </a:r>
                      <a:endParaRPr lang="en-US" sz="2200" dirty="0"/>
                    </a:p>
                  </a:txBody>
                  <a:tcPr/>
                </a:tc>
                <a:tc>
                  <a:txBody>
                    <a:bodyPr/>
                    <a:lstStyle/>
                    <a:p>
                      <a:r>
                        <a:rPr lang="en-US" sz="2200" dirty="0" smtClean="0"/>
                        <a:t>Step in Review Process</a:t>
                      </a:r>
                      <a:endParaRPr lang="en-US" sz="2200" dirty="0"/>
                    </a:p>
                  </a:txBody>
                  <a:tcPr/>
                </a:tc>
              </a:tr>
              <a:tr h="370840">
                <a:tc>
                  <a:txBody>
                    <a:bodyPr/>
                    <a:lstStyle/>
                    <a:p>
                      <a:pPr algn="ctr"/>
                      <a:r>
                        <a:rPr lang="en-US" sz="2200" dirty="0" smtClean="0"/>
                        <a:t>7</a:t>
                      </a:r>
                      <a:endParaRPr lang="en-US" sz="2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t>For minor revisions, the editor determines whether revisions are adequate. For major revisions, reviewers are consulted again.</a:t>
                      </a:r>
                    </a:p>
                  </a:txBody>
                  <a:tcPr/>
                </a:tc>
              </a:tr>
              <a:tr h="370840">
                <a:tc>
                  <a:txBody>
                    <a:bodyPr/>
                    <a:lstStyle/>
                    <a:p>
                      <a:pPr algn="ctr"/>
                      <a:r>
                        <a:rPr lang="en-US" sz="2200" dirty="0" smtClean="0"/>
                        <a:t>8</a:t>
                      </a:r>
                      <a:endParaRPr lang="en-US" sz="2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tx2"/>
                          </a:solidFill>
                        </a:rPr>
                        <a:t>When the manuscript is accepted, the editorial office prepares a “galley copy” which shows the appearance of the manuscript as it will be published.</a:t>
                      </a:r>
                    </a:p>
                  </a:txBody>
                  <a:tcPr/>
                </a:tc>
              </a:tr>
              <a:tr h="370840">
                <a:tc>
                  <a:txBody>
                    <a:bodyPr/>
                    <a:lstStyle/>
                    <a:p>
                      <a:pPr algn="ctr"/>
                      <a:r>
                        <a:rPr lang="en-US" sz="2200" dirty="0" smtClean="0"/>
                        <a:t>9</a:t>
                      </a:r>
                      <a:endParaRPr lang="en-US" sz="2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t>Galley copy is sent to the author for proof-reading.</a:t>
                      </a:r>
                    </a:p>
                  </a:txBody>
                  <a:tcPr/>
                </a:tc>
              </a:tr>
              <a:tr h="370840">
                <a:tc>
                  <a:txBody>
                    <a:bodyPr/>
                    <a:lstStyle/>
                    <a:p>
                      <a:pPr algn="ctr"/>
                      <a:r>
                        <a:rPr lang="en-US" sz="2200" dirty="0" smtClean="0"/>
                        <a:t>10</a:t>
                      </a:r>
                      <a:endParaRPr lang="en-US" sz="2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solidFill>
                            <a:schemeClr val="tx2"/>
                          </a:solidFill>
                        </a:rPr>
                        <a:t>Editorial office negotiates a copyright agreement with the author.</a:t>
                      </a:r>
                    </a:p>
                  </a:txBody>
                  <a:tcPr/>
                </a:tc>
              </a:tr>
              <a:tr h="370840">
                <a:tc>
                  <a:txBody>
                    <a:bodyPr/>
                    <a:lstStyle/>
                    <a:p>
                      <a:pPr algn="ctr"/>
                      <a:r>
                        <a:rPr lang="en-US" sz="2200" dirty="0" smtClean="0"/>
                        <a:t>11</a:t>
                      </a:r>
                      <a:endParaRPr lang="en-US" sz="2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t>Article is published (typical time from submission to publication is 4-6 months).</a:t>
                      </a:r>
                    </a:p>
                  </a:txBody>
                  <a:tcPr/>
                </a:tc>
              </a:tr>
            </a:tbl>
          </a:graphicData>
        </a:graphic>
      </p:graphicFrame>
      <p:sp>
        <p:nvSpPr>
          <p:cNvPr id="4" name="Footer Placeholder 3"/>
          <p:cNvSpPr>
            <a:spLocks noGrp="1"/>
          </p:cNvSpPr>
          <p:nvPr>
            <p:ph type="ftr" sz="quarter" idx="11"/>
          </p:nvPr>
        </p:nvSpPr>
        <p:spPr>
          <a:xfrm>
            <a:off x="1524000" y="6305550"/>
            <a:ext cx="7086600" cy="476250"/>
          </a:xfrm>
        </p:spPr>
        <p:txBody>
          <a:bodyPr/>
          <a:lstStyle/>
          <a:p>
            <a:pPr algn="r"/>
            <a:r>
              <a:rPr lang="en-US" dirty="0" smtClean="0"/>
              <a:t>Responsible Conduct of Research, Scholarship, and Creative Activities  </a:t>
            </a:r>
            <a:br>
              <a:rPr lang="en-US" dirty="0" smtClean="0"/>
            </a:br>
            <a:r>
              <a:rPr lang="en-US" dirty="0" smtClean="0"/>
              <a:t>Michigan State University Graduate School, 2010   http://grad.msu.edu/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Becoming a Reviewer</a:t>
            </a:r>
            <a:endParaRPr lang="en-US" sz="3600" dirty="0"/>
          </a:p>
        </p:txBody>
      </p:sp>
      <p:sp>
        <p:nvSpPr>
          <p:cNvPr id="3" name="Content Placeholder 2"/>
          <p:cNvSpPr>
            <a:spLocks noGrp="1"/>
          </p:cNvSpPr>
          <p:nvPr>
            <p:ph idx="1"/>
          </p:nvPr>
        </p:nvSpPr>
        <p:spPr>
          <a:xfrm>
            <a:off x="1435608" y="2590800"/>
            <a:ext cx="7555992" cy="3733800"/>
          </a:xfrm>
        </p:spPr>
        <p:txBody>
          <a:bodyPr>
            <a:noAutofit/>
          </a:bodyPr>
          <a:lstStyle/>
          <a:p>
            <a:r>
              <a:rPr lang="en-US" sz="2400" dirty="0" smtClean="0"/>
              <a:t>Learn to review</a:t>
            </a:r>
          </a:p>
          <a:p>
            <a:pPr lvl="1"/>
            <a:r>
              <a:rPr lang="en-US" sz="2400" dirty="0" smtClean="0"/>
              <a:t>Ask your mentor about how s/he does reviews</a:t>
            </a:r>
          </a:p>
          <a:p>
            <a:pPr lvl="1"/>
            <a:r>
              <a:rPr lang="en-US" sz="2400" dirty="0" smtClean="0"/>
              <a:t>Attend educational sessions about reviewing</a:t>
            </a:r>
          </a:p>
          <a:p>
            <a:r>
              <a:rPr lang="en-US" sz="2400" dirty="0" smtClean="0"/>
              <a:t>Inform journal editors that you are interested in reviewing – either ask your mentor to nominate you or volunteer</a:t>
            </a:r>
          </a:p>
          <a:p>
            <a:r>
              <a:rPr lang="en-US" sz="2400" dirty="0" smtClean="0"/>
              <a:t>Do your best work as a reviewer and as a researcher – your work will be noticed by the leaders in your field </a:t>
            </a:r>
          </a:p>
        </p:txBody>
      </p:sp>
      <p:sp>
        <p:nvSpPr>
          <p:cNvPr id="4" name="Footer Placeholder 3"/>
          <p:cNvSpPr>
            <a:spLocks noGrp="1"/>
          </p:cNvSpPr>
          <p:nvPr>
            <p:ph type="ftr" sz="quarter" idx="11"/>
          </p:nvPr>
        </p:nvSpPr>
        <p:spPr>
          <a:xfrm>
            <a:off x="1752600" y="6305550"/>
            <a:ext cx="6858000" cy="476250"/>
          </a:xfrm>
        </p:spPr>
        <p:txBody>
          <a:bodyPr/>
          <a:lstStyle/>
          <a:p>
            <a:pPr algn="r"/>
            <a:r>
              <a:rPr lang="en-US" dirty="0" smtClean="0"/>
              <a:t>Responsible Conduct of Research, Scholarship, and Creative Activities  </a:t>
            </a:r>
            <a:br>
              <a:rPr lang="en-US" dirty="0" smtClean="0"/>
            </a:br>
            <a:r>
              <a:rPr lang="en-US" dirty="0" smtClean="0"/>
              <a:t>Michigan State University Graduate School, 2010   http://grad.msu.edu/  </a:t>
            </a:r>
            <a:endParaRPr lang="en-US" dirty="0"/>
          </a:p>
        </p:txBody>
      </p:sp>
      <p:sp>
        <p:nvSpPr>
          <p:cNvPr id="5" name="TextBox 4"/>
          <p:cNvSpPr txBox="1"/>
          <p:nvPr/>
        </p:nvSpPr>
        <p:spPr>
          <a:xfrm>
            <a:off x="1524000" y="1371600"/>
            <a:ext cx="7391400" cy="1200329"/>
          </a:xfrm>
          <a:prstGeom prst="rect">
            <a:avLst/>
          </a:prstGeom>
          <a:noFill/>
        </p:spPr>
        <p:txBody>
          <a:bodyPr wrap="square" rtlCol="0">
            <a:spAutoFit/>
          </a:bodyPr>
          <a:lstStyle/>
          <a:p>
            <a:r>
              <a:rPr lang="en-US" sz="2400" dirty="0" smtClean="0"/>
              <a:t>Most scholars have a goal of developing a national or international reputation for expertise in the discipline. Service as a reviewer contributes to that goal.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Sources</a:t>
            </a:r>
            <a:endParaRPr lang="en-US" sz="3600" dirty="0"/>
          </a:p>
        </p:txBody>
      </p:sp>
      <p:sp>
        <p:nvSpPr>
          <p:cNvPr id="3" name="Content Placeholder 2"/>
          <p:cNvSpPr>
            <a:spLocks noGrp="1"/>
          </p:cNvSpPr>
          <p:nvPr>
            <p:ph idx="1"/>
          </p:nvPr>
        </p:nvSpPr>
        <p:spPr/>
        <p:txBody>
          <a:bodyPr>
            <a:normAutofit/>
          </a:bodyPr>
          <a:lstStyle/>
          <a:p>
            <a:r>
              <a:rPr lang="en-US" sz="2400" dirty="0" smtClean="0"/>
              <a:t>U.S. Department of Health and Human Services. (</a:t>
            </a:r>
            <a:r>
              <a:rPr lang="en-US" sz="2400" dirty="0" err="1" smtClean="0"/>
              <a:t>n.d</a:t>
            </a:r>
            <a:r>
              <a:rPr lang="en-US" sz="2400" dirty="0" smtClean="0"/>
              <a:t>.), </a:t>
            </a:r>
            <a:r>
              <a:rPr lang="en-US" sz="2400" i="1" dirty="0" smtClean="0"/>
              <a:t>Peer Review Policies &amp; Practices</a:t>
            </a:r>
            <a:r>
              <a:rPr lang="en-US" sz="2400" dirty="0" smtClean="0"/>
              <a:t>, retrieved 11/7/09 from </a:t>
            </a:r>
            <a:r>
              <a:rPr lang="en-US" sz="2000" dirty="0" smtClean="0">
                <a:hlinkClick r:id="rId3"/>
              </a:rPr>
              <a:t>http://grants1.nih.gov/grants/peer/#guidelines</a:t>
            </a:r>
            <a:r>
              <a:rPr lang="en-US" sz="2000" dirty="0" smtClean="0"/>
              <a:t> </a:t>
            </a:r>
          </a:p>
          <a:p>
            <a:r>
              <a:rPr lang="en-US" sz="2400" dirty="0" smtClean="0"/>
              <a:t>Sara Rockwell. (</a:t>
            </a:r>
            <a:r>
              <a:rPr lang="en-US" sz="2400" dirty="0" err="1" smtClean="0"/>
              <a:t>n.d</a:t>
            </a:r>
            <a:r>
              <a:rPr lang="en-US" sz="2400" dirty="0" smtClean="0"/>
              <a:t>.). </a:t>
            </a:r>
            <a:r>
              <a:rPr lang="en-US" sz="2400" i="1" dirty="0" smtClean="0"/>
              <a:t>Ethics of Peer Review: A Guide for Manuscript Reviewers</a:t>
            </a:r>
            <a:r>
              <a:rPr lang="en-US" sz="2400" dirty="0" smtClean="0"/>
              <a:t>, </a:t>
            </a:r>
            <a:r>
              <a:rPr lang="en-US" sz="2400" smtClean="0"/>
              <a:t>retrieved 11/7/09 </a:t>
            </a:r>
            <a:r>
              <a:rPr lang="en-US" sz="2400" dirty="0" smtClean="0"/>
              <a:t>from </a:t>
            </a:r>
            <a:r>
              <a:rPr lang="en-US" sz="2000" dirty="0" smtClean="0">
                <a:hlinkClick r:id="rId4"/>
              </a:rPr>
              <a:t>http://ori.dhhs.gov/education/products/yale/prethics.pdf</a:t>
            </a:r>
            <a:r>
              <a:rPr lang="en-US" sz="2000" dirty="0" smtClean="0"/>
              <a:t> </a:t>
            </a:r>
            <a:endParaRPr lang="en-US" sz="2000" dirty="0"/>
          </a:p>
        </p:txBody>
      </p:sp>
      <p:sp>
        <p:nvSpPr>
          <p:cNvPr id="4" name="Footer Placeholder 3"/>
          <p:cNvSpPr>
            <a:spLocks noGrp="1"/>
          </p:cNvSpPr>
          <p:nvPr>
            <p:ph type="ftr" sz="quarter" idx="11"/>
          </p:nvPr>
        </p:nvSpPr>
        <p:spPr>
          <a:xfrm>
            <a:off x="1447800" y="6305550"/>
            <a:ext cx="7162800" cy="476250"/>
          </a:xfrm>
        </p:spPr>
        <p:txBody>
          <a:bodyPr/>
          <a:lstStyle/>
          <a:p>
            <a:pPr algn="r"/>
            <a:r>
              <a:rPr lang="en-US" dirty="0" smtClean="0"/>
              <a:t>Responsible Conduct of Research, Scholarship, and Creative Activities  </a:t>
            </a:r>
            <a:br>
              <a:rPr lang="en-US" dirty="0" smtClean="0"/>
            </a:br>
            <a:r>
              <a:rPr lang="en-US" dirty="0" smtClean="0"/>
              <a:t>Michigan State University Graduate School, 2010   http://grad.msu.edu/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447800" y="6305550"/>
            <a:ext cx="7162800" cy="476250"/>
          </a:xfrm>
        </p:spPr>
        <p:txBody>
          <a:bodyPr/>
          <a:lstStyle/>
          <a:p>
            <a:pPr algn="r"/>
            <a:r>
              <a:rPr lang="en-US" dirty="0" smtClean="0"/>
              <a:t>Responsible Conduct of Research, Scholarship, and Creative </a:t>
            </a:r>
            <a:r>
              <a:rPr lang="en-US" smtClean="0"/>
              <a:t>Activities  </a:t>
            </a:r>
            <a:br>
              <a:rPr lang="en-US" smtClean="0"/>
            </a:br>
            <a:r>
              <a:rPr lang="en-US" smtClean="0"/>
              <a:t>Michigan </a:t>
            </a:r>
            <a:r>
              <a:rPr lang="en-US" dirty="0" smtClean="0"/>
              <a:t>State University Graduate School, 2010   http://grad.msu.edu/  </a:t>
            </a:r>
            <a:endParaRPr lang="en-US" dirty="0"/>
          </a:p>
        </p:txBody>
      </p:sp>
      <p:sp>
        <p:nvSpPr>
          <p:cNvPr id="5" name="TextBox 4"/>
          <p:cNvSpPr txBox="1"/>
          <p:nvPr/>
        </p:nvSpPr>
        <p:spPr>
          <a:xfrm>
            <a:off x="1447800" y="1447800"/>
            <a:ext cx="7162800" cy="3505200"/>
          </a:xfrm>
          <a:prstGeom prst="rect">
            <a:avLst/>
          </a:prstGeom>
          <a:noFill/>
        </p:spPr>
        <p:txBody>
          <a:bodyPr wrap="square" rtlCol="0">
            <a:spAutoFit/>
          </a:bodyPr>
          <a:lstStyle/>
          <a:p>
            <a:pPr algn="ctr"/>
            <a:r>
              <a:rPr lang="en-US" sz="2400" dirty="0" smtClean="0"/>
              <a:t>The Graduate School</a:t>
            </a:r>
          </a:p>
          <a:p>
            <a:pPr algn="ctr"/>
            <a:r>
              <a:rPr lang="en-US" sz="2400" dirty="0" smtClean="0"/>
              <a:t>Michigan State University</a:t>
            </a:r>
          </a:p>
          <a:p>
            <a:pPr algn="ctr"/>
            <a:r>
              <a:rPr lang="en-US" sz="2400" dirty="0" smtClean="0"/>
              <a:t>© 2010</a:t>
            </a:r>
          </a:p>
          <a:p>
            <a:pPr algn="ctr"/>
            <a:endParaRPr lang="en-US" sz="2400" dirty="0" smtClean="0"/>
          </a:p>
          <a:p>
            <a:r>
              <a:rPr lang="en-US" sz="2400" dirty="0" smtClean="0"/>
              <a:t>Permission is granted to use or modify this presentation to support education about the responsible conduct of research, scholarship, and creative activities. Users are expected to cite this source</a:t>
            </a:r>
            <a:r>
              <a:rPr lang="en-US" sz="2800" dirty="0" smtClean="0"/>
              <a:t>.</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t>Objectives</a:t>
            </a:r>
            <a:endParaRPr lang="en-US" sz="3600" dirty="0"/>
          </a:p>
        </p:txBody>
      </p:sp>
      <p:sp>
        <p:nvSpPr>
          <p:cNvPr id="4" name="Content Placeholder 3"/>
          <p:cNvSpPr>
            <a:spLocks noGrp="1"/>
          </p:cNvSpPr>
          <p:nvPr>
            <p:ph idx="1"/>
          </p:nvPr>
        </p:nvSpPr>
        <p:spPr/>
        <p:txBody>
          <a:bodyPr>
            <a:normAutofit/>
          </a:bodyPr>
          <a:lstStyle/>
          <a:p>
            <a:pPr lvl="0"/>
            <a:r>
              <a:rPr lang="en-US" sz="2400" dirty="0" smtClean="0"/>
              <a:t>Define “peer review” and "refereed" in your own words</a:t>
            </a:r>
          </a:p>
          <a:p>
            <a:pPr lvl="0"/>
            <a:r>
              <a:rPr lang="en-US" sz="2400" dirty="0" smtClean="0"/>
              <a:t>Describe situations in which peer review is commonly used</a:t>
            </a:r>
          </a:p>
          <a:p>
            <a:pPr lvl="0"/>
            <a:r>
              <a:rPr lang="en-US" sz="2400" dirty="0" smtClean="0"/>
              <a:t>Understand the benefits of peer review</a:t>
            </a:r>
          </a:p>
          <a:p>
            <a:pPr lvl="0"/>
            <a:r>
              <a:rPr lang="en-US" sz="2400" dirty="0" smtClean="0"/>
              <a:t>Understand the principles of fairness, confidentiality, and speed with respect to peer review</a:t>
            </a:r>
          </a:p>
          <a:p>
            <a:pPr lvl="0"/>
            <a:r>
              <a:rPr lang="en-US" sz="2400" dirty="0" smtClean="0"/>
              <a:t>Describe situations in which a reviewer may have a conflict of interest</a:t>
            </a:r>
            <a:endParaRPr lang="en-US" sz="2400" dirty="0"/>
          </a:p>
        </p:txBody>
      </p:sp>
      <p:sp>
        <p:nvSpPr>
          <p:cNvPr id="2" name="Footer Placeholder 1"/>
          <p:cNvSpPr>
            <a:spLocks noGrp="1"/>
          </p:cNvSpPr>
          <p:nvPr>
            <p:ph type="ftr" sz="quarter" idx="11"/>
          </p:nvPr>
        </p:nvSpPr>
        <p:spPr>
          <a:xfrm>
            <a:off x="1447800" y="6305550"/>
            <a:ext cx="7162800" cy="476250"/>
          </a:xfrm>
        </p:spPr>
        <p:txBody>
          <a:bodyPr/>
          <a:lstStyle/>
          <a:p>
            <a:pPr algn="r"/>
            <a:r>
              <a:rPr lang="en-US" dirty="0" smtClean="0"/>
              <a:t>Responsible Conduct of Research, Scholarship, and Creative Activities  </a:t>
            </a:r>
            <a:br>
              <a:rPr lang="en-US" dirty="0" smtClean="0"/>
            </a:br>
            <a:r>
              <a:rPr lang="en-US" dirty="0" smtClean="0"/>
              <a:t>Michigan State University Graduate School, 2010   http://grad.msu.edu/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Quiz</a:t>
            </a:r>
            <a:endParaRPr lang="en-US" sz="3600" dirty="0"/>
          </a:p>
        </p:txBody>
      </p:sp>
      <p:sp>
        <p:nvSpPr>
          <p:cNvPr id="3" name="Content Placeholder 2"/>
          <p:cNvSpPr>
            <a:spLocks noGrp="1"/>
          </p:cNvSpPr>
          <p:nvPr>
            <p:ph idx="1"/>
          </p:nvPr>
        </p:nvSpPr>
        <p:spPr>
          <a:xfrm>
            <a:off x="1447800" y="2819400"/>
            <a:ext cx="7498080" cy="3505200"/>
          </a:xfrm>
        </p:spPr>
        <p:txBody>
          <a:bodyPr>
            <a:normAutofit/>
          </a:bodyPr>
          <a:lstStyle/>
          <a:p>
            <a:pPr lvl="0"/>
            <a:r>
              <a:rPr lang="en-US" sz="2400" b="1" dirty="0" smtClean="0"/>
              <a:t>Multiple-choice</a:t>
            </a:r>
            <a:r>
              <a:rPr lang="en-US" sz="2400" dirty="0" smtClean="0"/>
              <a:t>: The basic format of multiple-choice questions is a question followed by five possible answers. Your task is to identify the one best answer. Questions are related to the objectives from the peer review </a:t>
            </a:r>
            <a:r>
              <a:rPr lang="en-US" sz="2400" dirty="0" smtClean="0"/>
              <a:t>presentation</a:t>
            </a:r>
            <a:r>
              <a:rPr lang="en-US" sz="2400" dirty="0" smtClean="0"/>
              <a:t>. </a:t>
            </a:r>
            <a:endParaRPr lang="en-US" sz="2400" dirty="0" smtClean="0"/>
          </a:p>
          <a:p>
            <a:r>
              <a:rPr lang="en-US" sz="2400" b="1" dirty="0" smtClean="0"/>
              <a:t>True-false</a:t>
            </a:r>
            <a:r>
              <a:rPr lang="en-US" sz="2400" dirty="0" smtClean="0"/>
              <a:t>: You will read a statement about peer review that is related to the objectives from the peer review presentation, and to respond by indicating whether the statement is true or false. </a:t>
            </a:r>
          </a:p>
        </p:txBody>
      </p:sp>
      <p:sp>
        <p:nvSpPr>
          <p:cNvPr id="4" name="Footer Placeholder 3"/>
          <p:cNvSpPr>
            <a:spLocks noGrp="1"/>
          </p:cNvSpPr>
          <p:nvPr>
            <p:ph type="ftr" sz="quarter" idx="11"/>
          </p:nvPr>
        </p:nvSpPr>
        <p:spPr>
          <a:xfrm>
            <a:off x="1447800" y="6305550"/>
            <a:ext cx="7162800" cy="476250"/>
          </a:xfrm>
        </p:spPr>
        <p:txBody>
          <a:bodyPr/>
          <a:lstStyle/>
          <a:p>
            <a:pPr algn="r"/>
            <a:r>
              <a:rPr lang="en-US" dirty="0" smtClean="0"/>
              <a:t>Responsible Conduct of Research, Scholarship, and Creative Activities  </a:t>
            </a:r>
            <a:br>
              <a:rPr lang="en-US" dirty="0" smtClean="0"/>
            </a:br>
            <a:r>
              <a:rPr lang="en-US" dirty="0" smtClean="0"/>
              <a:t>Michigan State University Graduate School, 2010   http://grad.msu.edu/  </a:t>
            </a:r>
            <a:endParaRPr lang="en-US" dirty="0"/>
          </a:p>
        </p:txBody>
      </p:sp>
      <p:sp>
        <p:nvSpPr>
          <p:cNvPr id="5" name="TextBox 4"/>
          <p:cNvSpPr txBox="1"/>
          <p:nvPr/>
        </p:nvSpPr>
        <p:spPr>
          <a:xfrm>
            <a:off x="1447800" y="1219200"/>
            <a:ext cx="7467600" cy="1569660"/>
          </a:xfrm>
          <a:prstGeom prst="rect">
            <a:avLst/>
          </a:prstGeom>
          <a:noFill/>
        </p:spPr>
        <p:txBody>
          <a:bodyPr wrap="square" rtlCol="0">
            <a:spAutoFit/>
          </a:bodyPr>
          <a:lstStyle/>
          <a:p>
            <a:r>
              <a:rPr lang="en-US" sz="2400" dirty="0" smtClean="0"/>
              <a:t>Study the notes version of the peer review presentation, namely the version saved in Adobe/</a:t>
            </a:r>
            <a:r>
              <a:rPr lang="en-US" sz="2400" dirty="0" err="1" smtClean="0"/>
              <a:t>pdf</a:t>
            </a:r>
            <a:r>
              <a:rPr lang="en-US" sz="2400" dirty="0" smtClean="0"/>
              <a:t> format that includes notes under the slides. Sample question formats are provided below</a:t>
            </a:r>
            <a:r>
              <a:rPr lang="en-US" sz="2400"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What is Peer Review?</a:t>
            </a:r>
            <a:endParaRPr lang="en-US" sz="3600" dirty="0"/>
          </a:p>
        </p:txBody>
      </p:sp>
      <p:sp>
        <p:nvSpPr>
          <p:cNvPr id="6" name="Content Placeholder 5"/>
          <p:cNvSpPr>
            <a:spLocks noGrp="1"/>
          </p:cNvSpPr>
          <p:nvPr>
            <p:ph idx="1"/>
          </p:nvPr>
        </p:nvSpPr>
        <p:spPr>
          <a:xfrm>
            <a:off x="1435608" y="3733800"/>
            <a:ext cx="7498080" cy="2514600"/>
          </a:xfrm>
        </p:spPr>
        <p:txBody>
          <a:bodyPr>
            <a:normAutofit/>
          </a:bodyPr>
          <a:lstStyle/>
          <a:p>
            <a:pPr>
              <a:buNone/>
            </a:pPr>
            <a:r>
              <a:rPr lang="en-US" sz="2400" u="sng" dirty="0" smtClean="0"/>
              <a:t>Peer review</a:t>
            </a:r>
          </a:p>
          <a:p>
            <a:r>
              <a:rPr lang="en-US" sz="2400" dirty="0" smtClean="0"/>
              <a:t>Helps establish the quality of the research and manuscript – it is judged by experts</a:t>
            </a:r>
          </a:p>
          <a:p>
            <a:r>
              <a:rPr lang="en-US" sz="2400" dirty="0" smtClean="0"/>
              <a:t>Contributes to fair editorial decisions about what does and does not get published</a:t>
            </a:r>
            <a:endParaRPr lang="en-US" sz="2400" dirty="0"/>
          </a:p>
        </p:txBody>
      </p:sp>
      <p:sp>
        <p:nvSpPr>
          <p:cNvPr id="4" name="Footer Placeholder 3"/>
          <p:cNvSpPr>
            <a:spLocks noGrp="1"/>
          </p:cNvSpPr>
          <p:nvPr>
            <p:ph type="ftr" sz="quarter" idx="11"/>
          </p:nvPr>
        </p:nvSpPr>
        <p:spPr>
          <a:xfrm>
            <a:off x="1752600" y="6305550"/>
            <a:ext cx="6858000" cy="476250"/>
          </a:xfrm>
        </p:spPr>
        <p:txBody>
          <a:bodyPr/>
          <a:lstStyle/>
          <a:p>
            <a:pPr algn="r"/>
            <a:r>
              <a:rPr lang="en-US" dirty="0" smtClean="0"/>
              <a:t>Responsible Conduct of Research, Scholarship, and Creative Activities  </a:t>
            </a:r>
            <a:br>
              <a:rPr lang="en-US" dirty="0" smtClean="0"/>
            </a:br>
            <a:r>
              <a:rPr lang="en-US" dirty="0" smtClean="0"/>
              <a:t>Michigan State University Graduate School, 2010   http://grad.msu.edu/  </a:t>
            </a:r>
            <a:endParaRPr lang="en-US" dirty="0"/>
          </a:p>
        </p:txBody>
      </p:sp>
      <p:sp>
        <p:nvSpPr>
          <p:cNvPr id="5" name="TextBox 4"/>
          <p:cNvSpPr txBox="1"/>
          <p:nvPr/>
        </p:nvSpPr>
        <p:spPr>
          <a:xfrm>
            <a:off x="1524000" y="1524000"/>
            <a:ext cx="7010400" cy="1938992"/>
          </a:xfrm>
          <a:prstGeom prst="rect">
            <a:avLst/>
          </a:prstGeom>
          <a:noFill/>
        </p:spPr>
        <p:txBody>
          <a:bodyPr wrap="square" rtlCol="0">
            <a:spAutoFit/>
          </a:bodyPr>
          <a:lstStyle/>
          <a:p>
            <a:r>
              <a:rPr lang="en-US" sz="2400" dirty="0" smtClean="0"/>
              <a:t>“Peer review (also known as refereeing) is the process of subjecting an author's scholarly work, research, or ideas to the scrutiny of others who are experts in the same field.” </a:t>
            </a:r>
          </a:p>
          <a:p>
            <a:r>
              <a:rPr lang="en-US" sz="2400" dirty="0" smtClean="0">
                <a:hlinkClick r:id="rId3"/>
              </a:rPr>
              <a:t>http://en.wikipedia.org/wiki/peer_review</a:t>
            </a:r>
            <a:r>
              <a:rPr lang="en-US" sz="2400" dirty="0" smtClean="0"/>
              <a:t>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Uses of Peer Review</a:t>
            </a:r>
            <a:endParaRPr lang="en-US" sz="3600" dirty="0"/>
          </a:p>
        </p:txBody>
      </p:sp>
      <p:sp>
        <p:nvSpPr>
          <p:cNvPr id="3" name="Content Placeholder 2"/>
          <p:cNvSpPr>
            <a:spLocks noGrp="1"/>
          </p:cNvSpPr>
          <p:nvPr>
            <p:ph idx="1"/>
          </p:nvPr>
        </p:nvSpPr>
        <p:spPr/>
        <p:txBody>
          <a:bodyPr>
            <a:normAutofit lnSpcReduction="10000"/>
          </a:bodyPr>
          <a:lstStyle/>
          <a:p>
            <a:r>
              <a:rPr lang="en-US" sz="2400" dirty="0" smtClean="0"/>
              <a:t>Guidance committee determination whether a thesis or dissertation satisfies degree requirements</a:t>
            </a:r>
          </a:p>
          <a:p>
            <a:r>
              <a:rPr lang="en-US" sz="2400" dirty="0" smtClean="0"/>
              <a:t>Editorial board decisions about which manuscripts should be published in a professional journal, as a chapter, or as a book</a:t>
            </a:r>
          </a:p>
          <a:p>
            <a:r>
              <a:rPr lang="en-US" sz="2400" dirty="0" smtClean="0"/>
              <a:t>Funding agency decisions about which research proposals should be funded</a:t>
            </a:r>
          </a:p>
          <a:p>
            <a:r>
              <a:rPr lang="en-US" sz="2400" dirty="0" smtClean="0"/>
              <a:t>Committee decisions about which submitted papers should be accepted for presentation at a conference</a:t>
            </a:r>
          </a:p>
          <a:p>
            <a:r>
              <a:rPr lang="en-US" sz="2400" dirty="0" smtClean="0"/>
              <a:t>Judges’ decisions about the quality of art work, music, or literature submitted to a competition or show</a:t>
            </a:r>
            <a:endParaRPr lang="en-US" sz="2400" dirty="0"/>
          </a:p>
        </p:txBody>
      </p:sp>
      <p:sp>
        <p:nvSpPr>
          <p:cNvPr id="4" name="Footer Placeholder 3"/>
          <p:cNvSpPr>
            <a:spLocks noGrp="1"/>
          </p:cNvSpPr>
          <p:nvPr>
            <p:ph type="ftr" sz="quarter" idx="11"/>
          </p:nvPr>
        </p:nvSpPr>
        <p:spPr>
          <a:xfrm>
            <a:off x="1524000" y="6305550"/>
            <a:ext cx="7086600" cy="476250"/>
          </a:xfrm>
        </p:spPr>
        <p:txBody>
          <a:bodyPr/>
          <a:lstStyle/>
          <a:p>
            <a:pPr algn="r"/>
            <a:r>
              <a:rPr lang="en-US" dirty="0" smtClean="0"/>
              <a:t>Responsible Conduct of Research, Scholarship, and Creative Activities  </a:t>
            </a:r>
            <a:br>
              <a:rPr lang="en-US" dirty="0" smtClean="0"/>
            </a:br>
            <a:r>
              <a:rPr lang="en-US" dirty="0" smtClean="0"/>
              <a:t>Michigan State University Graduate School, 2010   http://grad.msu.edu/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Ethical Principles for Reviewing</a:t>
            </a:r>
            <a:endParaRPr lang="en-US" sz="3600" dirty="0"/>
          </a:p>
        </p:txBody>
      </p:sp>
      <p:sp>
        <p:nvSpPr>
          <p:cNvPr id="3" name="Content Placeholder 2"/>
          <p:cNvSpPr>
            <a:spLocks noGrp="1"/>
          </p:cNvSpPr>
          <p:nvPr>
            <p:ph idx="1"/>
          </p:nvPr>
        </p:nvSpPr>
        <p:spPr/>
        <p:txBody>
          <a:bodyPr>
            <a:normAutofit/>
          </a:bodyPr>
          <a:lstStyle/>
          <a:p>
            <a:pPr>
              <a:lnSpc>
                <a:spcPct val="120000"/>
              </a:lnSpc>
              <a:spcBef>
                <a:spcPts val="0"/>
              </a:spcBef>
            </a:pPr>
            <a:r>
              <a:rPr lang="en-US" sz="2400" u="sng" dirty="0" smtClean="0"/>
              <a:t>Fairness</a:t>
            </a:r>
            <a:r>
              <a:rPr lang="en-US" sz="2400" dirty="0" smtClean="0"/>
              <a:t> – The reviewer must make every effort to provide an objective and impartial review</a:t>
            </a:r>
          </a:p>
          <a:p>
            <a:pPr>
              <a:lnSpc>
                <a:spcPct val="120000"/>
              </a:lnSpc>
              <a:spcBef>
                <a:spcPts val="0"/>
              </a:spcBef>
            </a:pPr>
            <a:r>
              <a:rPr lang="en-US" sz="2400" u="sng" dirty="0" smtClean="0"/>
              <a:t>Confidentiality</a:t>
            </a:r>
            <a:r>
              <a:rPr lang="en-US" sz="2400" dirty="0" smtClean="0"/>
              <a:t> – The reviewer may not use ideas from the manuscript until it is published, and then only with an appropriate reference citation</a:t>
            </a:r>
          </a:p>
          <a:p>
            <a:pPr>
              <a:lnSpc>
                <a:spcPct val="120000"/>
              </a:lnSpc>
              <a:spcBef>
                <a:spcPts val="0"/>
              </a:spcBef>
            </a:pPr>
            <a:r>
              <a:rPr lang="en-US" sz="2400" u="sng" dirty="0" smtClean="0"/>
              <a:t>Speed</a:t>
            </a:r>
            <a:r>
              <a:rPr lang="en-US" sz="2400" dirty="0" smtClean="0"/>
              <a:t> – Out of courtesy to the authors and respect for the scientific community, the reviewer should complete the review within a reasonable amount of time</a:t>
            </a:r>
          </a:p>
        </p:txBody>
      </p:sp>
      <p:sp>
        <p:nvSpPr>
          <p:cNvPr id="4" name="Footer Placeholder 3"/>
          <p:cNvSpPr>
            <a:spLocks noGrp="1"/>
          </p:cNvSpPr>
          <p:nvPr>
            <p:ph type="ftr" sz="quarter" idx="11"/>
          </p:nvPr>
        </p:nvSpPr>
        <p:spPr>
          <a:xfrm>
            <a:off x="1600200" y="6305550"/>
            <a:ext cx="7010400" cy="476250"/>
          </a:xfrm>
        </p:spPr>
        <p:txBody>
          <a:bodyPr/>
          <a:lstStyle/>
          <a:p>
            <a:pPr algn="r"/>
            <a:r>
              <a:rPr lang="en-US" dirty="0" smtClean="0"/>
              <a:t>Responsible Conduct of Research, Scholarship, and Creative Activities  </a:t>
            </a:r>
            <a:br>
              <a:rPr lang="en-US" dirty="0" smtClean="0"/>
            </a:br>
            <a:r>
              <a:rPr lang="en-US" dirty="0" smtClean="0"/>
              <a:t>Michigan State University Graduate School, 2010   http://grad.msu.edu/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Conflicts of Interest </a:t>
            </a:r>
            <a:endParaRPr lang="en-US" sz="2400" i="1" dirty="0"/>
          </a:p>
        </p:txBody>
      </p:sp>
      <p:sp>
        <p:nvSpPr>
          <p:cNvPr id="6" name="Content Placeholder 5"/>
          <p:cNvSpPr>
            <a:spLocks noGrp="1"/>
          </p:cNvSpPr>
          <p:nvPr>
            <p:ph idx="1"/>
          </p:nvPr>
        </p:nvSpPr>
        <p:spPr>
          <a:xfrm>
            <a:off x="1447800" y="1295400"/>
            <a:ext cx="7498080" cy="4876800"/>
          </a:xfrm>
        </p:spPr>
        <p:txBody>
          <a:bodyPr>
            <a:noAutofit/>
          </a:bodyPr>
          <a:lstStyle/>
          <a:p>
            <a:r>
              <a:rPr lang="en-US" sz="2300" dirty="0" smtClean="0"/>
              <a:t>Reviewers may face conflicts of interests such as:</a:t>
            </a:r>
          </a:p>
          <a:p>
            <a:pPr lvl="1"/>
            <a:r>
              <a:rPr lang="en-US" sz="2300" dirty="0" smtClean="0"/>
              <a:t>Reviewing grants and publications submitted by close colleagues, students, and supervisors</a:t>
            </a:r>
          </a:p>
          <a:p>
            <a:pPr lvl="1"/>
            <a:r>
              <a:rPr lang="en-US" sz="2300" dirty="0" smtClean="0"/>
              <a:t>Making decisions based upon strong personal views or strong moral convictions rather than scientific evidence</a:t>
            </a:r>
          </a:p>
          <a:p>
            <a:r>
              <a:rPr lang="en-US" sz="2300" dirty="0" smtClean="0"/>
              <a:t>A reviewer with a conflict of interest should report the conflict to the editor and consider withdrawing from the review task</a:t>
            </a:r>
          </a:p>
          <a:p>
            <a:r>
              <a:rPr lang="en-US" sz="2300" dirty="0" smtClean="0"/>
              <a:t>The editor should manage the conflict by some combination of assigning an additional reviewer, asking the reviewer with a conflict to withdraw, and closely supervising the review process </a:t>
            </a:r>
          </a:p>
        </p:txBody>
      </p:sp>
      <p:sp>
        <p:nvSpPr>
          <p:cNvPr id="4" name="Footer Placeholder 3"/>
          <p:cNvSpPr>
            <a:spLocks noGrp="1"/>
          </p:cNvSpPr>
          <p:nvPr>
            <p:ph type="ftr" sz="quarter" idx="11"/>
          </p:nvPr>
        </p:nvSpPr>
        <p:spPr>
          <a:xfrm>
            <a:off x="1828800" y="6305550"/>
            <a:ext cx="6781800" cy="476250"/>
          </a:xfrm>
        </p:spPr>
        <p:txBody>
          <a:bodyPr/>
          <a:lstStyle/>
          <a:p>
            <a:pPr algn="r"/>
            <a:r>
              <a:rPr lang="en-US" dirty="0" smtClean="0"/>
              <a:t>Responsible Conduct of Research, Scholarship, and Creative Activities  </a:t>
            </a:r>
            <a:br>
              <a:rPr lang="en-US" dirty="0" smtClean="0"/>
            </a:br>
            <a:r>
              <a:rPr lang="en-US" dirty="0" smtClean="0"/>
              <a:t>Michigan State University Graduate School, 2010   http://grad.msu.edu/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1600200" y="6305550"/>
            <a:ext cx="7010400" cy="476250"/>
          </a:xfrm>
        </p:spPr>
        <p:txBody>
          <a:bodyPr/>
          <a:lstStyle/>
          <a:p>
            <a:pPr algn="r"/>
            <a:r>
              <a:rPr lang="en-US" dirty="0" smtClean="0"/>
              <a:t>Responsible Conduct of Research, Scholarship, and Creative Activities  </a:t>
            </a:r>
            <a:br>
              <a:rPr lang="en-US" dirty="0" smtClean="0"/>
            </a:br>
            <a:r>
              <a:rPr lang="en-US" dirty="0" smtClean="0"/>
              <a:t>Michigan State University Graduate School, 2010   http://grad.msu.edu/  </a:t>
            </a:r>
            <a:endParaRPr lang="en-US" dirty="0"/>
          </a:p>
        </p:txBody>
      </p:sp>
      <p:graphicFrame>
        <p:nvGraphicFramePr>
          <p:cNvPr id="3" name="Table 2"/>
          <p:cNvGraphicFramePr>
            <a:graphicFrameLocks noGrp="1"/>
          </p:cNvGraphicFramePr>
          <p:nvPr/>
        </p:nvGraphicFramePr>
        <p:xfrm>
          <a:off x="1524000" y="609600"/>
          <a:ext cx="7086600" cy="4876800"/>
        </p:xfrm>
        <a:graphic>
          <a:graphicData uri="http://schemas.openxmlformats.org/drawingml/2006/table">
            <a:tbl>
              <a:tblPr firstRow="1" bandRow="1">
                <a:tableStyleId>{5C22544A-7EE6-4342-B048-85BDC9FD1C3A}</a:tableStyleId>
              </a:tblPr>
              <a:tblGrid>
                <a:gridCol w="70866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t>Example: </a:t>
                      </a:r>
                      <a:r>
                        <a:rPr lang="en-US" sz="2200" b="0" dirty="0" smtClean="0"/>
                        <a:t>NSF </a:t>
                      </a:r>
                      <a:r>
                        <a:rPr kumimoji="0" lang="en-US" sz="2200" b="0" kern="1200" dirty="0" smtClean="0">
                          <a:solidFill>
                            <a:schemeClr val="lt1"/>
                          </a:solidFill>
                          <a:latin typeface="+mn-lt"/>
                          <a:ea typeface="+mn-ea"/>
                          <a:cs typeface="+mn-cs"/>
                        </a:rPr>
                        <a:t>Conflict-of-Interests and Confidentiality Statement for NSF Panelists</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400" kern="1200" dirty="0" smtClean="0">
                          <a:solidFill>
                            <a:schemeClr val="dk1"/>
                          </a:solidFill>
                          <a:latin typeface="+mn-lt"/>
                          <a:ea typeface="+mn-ea"/>
                          <a:cs typeface="+mn-cs"/>
                        </a:rPr>
                        <a:t>“Your designation as an NSF panelist requires that you be aware of potential conflict situations that may arise. Read the examples of potentially biasing affiliations or relationships listed on the second page or back of this form. As an NSF panelist, you will be asked to review applicant grant proposals. You might have a conflict with one or more. Should any conflict arise during your term, you must bring the matter to the attention of the NSF program officer who asked you to serve as a panelist.”</a:t>
                      </a:r>
                    </a:p>
                  </a:txBody>
                  <a:tcPr/>
                </a:tc>
              </a:tr>
            </a:tbl>
          </a:graphicData>
        </a:graphic>
      </p:graphicFrame>
      <p:sp>
        <p:nvSpPr>
          <p:cNvPr id="4" name="TextBox 3"/>
          <p:cNvSpPr txBox="1"/>
          <p:nvPr/>
        </p:nvSpPr>
        <p:spPr>
          <a:xfrm>
            <a:off x="1524000" y="5638800"/>
            <a:ext cx="7086600" cy="646331"/>
          </a:xfrm>
          <a:prstGeom prst="rect">
            <a:avLst/>
          </a:prstGeom>
          <a:noFill/>
        </p:spPr>
        <p:txBody>
          <a:bodyPr wrap="square" rtlCol="0">
            <a:spAutoFit/>
          </a:bodyPr>
          <a:lstStyle/>
          <a:p>
            <a:r>
              <a:rPr lang="en-US" dirty="0" smtClean="0"/>
              <a:t>National Science Foundation, </a:t>
            </a:r>
            <a:br>
              <a:rPr lang="en-US" dirty="0" smtClean="0"/>
            </a:br>
            <a:r>
              <a:rPr lang="en-US" dirty="0" smtClean="0">
                <a:hlinkClick r:id="rId3"/>
              </a:rPr>
              <a:t>www.nsf.gov/attachments/108234/public/coi_1230P.doc</a:t>
            </a:r>
            <a:r>
              <a:rPr lang="en-US" dirty="0" smtClean="0"/>
              <a:t>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136</TotalTime>
  <Words>2196</Words>
  <Application>Microsoft Office PowerPoint</Application>
  <PresentationFormat>On-screen Show (4:3)</PresentationFormat>
  <Paragraphs>150</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Solstice</vt:lpstr>
      <vt:lpstr>Responsible Conduct of Research, Scholarship, and Creative Activities</vt:lpstr>
      <vt:lpstr>Slide 2</vt:lpstr>
      <vt:lpstr>Objectives</vt:lpstr>
      <vt:lpstr>Quiz</vt:lpstr>
      <vt:lpstr>What is Peer Review?</vt:lpstr>
      <vt:lpstr>Uses of Peer Review</vt:lpstr>
      <vt:lpstr>Ethical Principles for Reviewing</vt:lpstr>
      <vt:lpstr>Conflicts of Interest </vt:lpstr>
      <vt:lpstr>Slide 9</vt:lpstr>
      <vt:lpstr>Typical Journal Review Process</vt:lpstr>
      <vt:lpstr>Typical Journal Review Process</vt:lpstr>
      <vt:lpstr>Becoming a Reviewer</vt:lpstr>
      <vt:lpstr>Sources</vt:lpstr>
    </vt:vector>
  </TitlesOfParts>
  <Company>TGS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Responsible Conduct of Research, Scholarship, and Creative Activities</dc:title>
  <dc:creator>Mikala Rioux</dc:creator>
  <cp:lastModifiedBy>Gail</cp:lastModifiedBy>
  <cp:revision>29</cp:revision>
  <dcterms:created xsi:type="dcterms:W3CDTF">2009-09-24T14:07:20Z</dcterms:created>
  <dcterms:modified xsi:type="dcterms:W3CDTF">2010-05-20T15:16:38Z</dcterms:modified>
</cp:coreProperties>
</file>