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66" r:id="rId5"/>
  </p:sldMasterIdLst>
  <p:notesMasterIdLst>
    <p:notesMasterId r:id="rId77"/>
  </p:notesMasterIdLst>
  <p:handoutMasterIdLst>
    <p:handoutMasterId r:id="rId78"/>
  </p:handoutMasterIdLst>
  <p:sldIdLst>
    <p:sldId id="256" r:id="rId6"/>
    <p:sldId id="257" r:id="rId7"/>
    <p:sldId id="391" r:id="rId8"/>
    <p:sldId id="259" r:id="rId9"/>
    <p:sldId id="260" r:id="rId10"/>
    <p:sldId id="262" r:id="rId11"/>
    <p:sldId id="384" r:id="rId12"/>
    <p:sldId id="263" r:id="rId13"/>
    <p:sldId id="354" r:id="rId14"/>
    <p:sldId id="265" r:id="rId15"/>
    <p:sldId id="372" r:id="rId16"/>
    <p:sldId id="258" r:id="rId17"/>
    <p:sldId id="388" r:id="rId18"/>
    <p:sldId id="389" r:id="rId19"/>
    <p:sldId id="390" r:id="rId20"/>
    <p:sldId id="362" r:id="rId21"/>
    <p:sldId id="267" r:id="rId22"/>
    <p:sldId id="375" r:id="rId23"/>
    <p:sldId id="266" r:id="rId24"/>
    <p:sldId id="269" r:id="rId25"/>
    <p:sldId id="270" r:id="rId26"/>
    <p:sldId id="369" r:id="rId27"/>
    <p:sldId id="273" r:id="rId28"/>
    <p:sldId id="365" r:id="rId29"/>
    <p:sldId id="275" r:id="rId30"/>
    <p:sldId id="371" r:id="rId31"/>
    <p:sldId id="276" r:id="rId32"/>
    <p:sldId id="366" r:id="rId33"/>
    <p:sldId id="277" r:id="rId34"/>
    <p:sldId id="368" r:id="rId35"/>
    <p:sldId id="294" r:id="rId36"/>
    <p:sldId id="278" r:id="rId37"/>
    <p:sldId id="281" r:id="rId38"/>
    <p:sldId id="357" r:id="rId39"/>
    <p:sldId id="288" r:id="rId40"/>
    <p:sldId id="377" r:id="rId41"/>
    <p:sldId id="378" r:id="rId42"/>
    <p:sldId id="293" r:id="rId43"/>
    <p:sldId id="296" r:id="rId44"/>
    <p:sldId id="374" r:id="rId45"/>
    <p:sldId id="352" r:id="rId46"/>
    <p:sldId id="376" r:id="rId47"/>
    <p:sldId id="298" r:id="rId48"/>
    <p:sldId id="299" r:id="rId49"/>
    <p:sldId id="301" r:id="rId50"/>
    <p:sldId id="306" r:id="rId51"/>
    <p:sldId id="383" r:id="rId52"/>
    <p:sldId id="308" r:id="rId53"/>
    <p:sldId id="309" r:id="rId54"/>
    <p:sldId id="311" r:id="rId55"/>
    <p:sldId id="314" r:id="rId56"/>
    <p:sldId id="316" r:id="rId57"/>
    <p:sldId id="320" r:id="rId58"/>
    <p:sldId id="322" r:id="rId59"/>
    <p:sldId id="324" r:id="rId60"/>
    <p:sldId id="326" r:id="rId61"/>
    <p:sldId id="328" r:id="rId62"/>
    <p:sldId id="336" r:id="rId63"/>
    <p:sldId id="381" r:id="rId64"/>
    <p:sldId id="387" r:id="rId65"/>
    <p:sldId id="392" r:id="rId66"/>
    <p:sldId id="339" r:id="rId67"/>
    <p:sldId id="341" r:id="rId68"/>
    <p:sldId id="343" r:id="rId69"/>
    <p:sldId id="363" r:id="rId70"/>
    <p:sldId id="345" r:id="rId71"/>
    <p:sldId id="347" r:id="rId72"/>
    <p:sldId id="349" r:id="rId73"/>
    <p:sldId id="370" r:id="rId74"/>
    <p:sldId id="380" r:id="rId75"/>
    <p:sldId id="351" r:id="rId7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TD Formatting Tutorial" id="{87A037A6-1C83-4189-A0CF-F797EA2E6645}">
          <p14:sldIdLst>
            <p14:sldId id="256"/>
            <p14:sldId id="257"/>
            <p14:sldId id="391"/>
            <p14:sldId id="259"/>
            <p14:sldId id="260"/>
            <p14:sldId id="262"/>
            <p14:sldId id="384"/>
            <p14:sldId id="263"/>
            <p14:sldId id="354"/>
            <p14:sldId id="265"/>
            <p14:sldId id="372"/>
            <p14:sldId id="258"/>
            <p14:sldId id="388"/>
            <p14:sldId id="389"/>
            <p14:sldId id="390"/>
            <p14:sldId id="362"/>
            <p14:sldId id="267"/>
            <p14:sldId id="375"/>
            <p14:sldId id="266"/>
            <p14:sldId id="269"/>
            <p14:sldId id="270"/>
            <p14:sldId id="369"/>
            <p14:sldId id="273"/>
            <p14:sldId id="365"/>
            <p14:sldId id="275"/>
            <p14:sldId id="371"/>
            <p14:sldId id="276"/>
            <p14:sldId id="366"/>
            <p14:sldId id="277"/>
            <p14:sldId id="368"/>
            <p14:sldId id="294"/>
            <p14:sldId id="278"/>
            <p14:sldId id="281"/>
            <p14:sldId id="357"/>
            <p14:sldId id="288"/>
            <p14:sldId id="377"/>
            <p14:sldId id="378"/>
            <p14:sldId id="293"/>
            <p14:sldId id="296"/>
            <p14:sldId id="374"/>
            <p14:sldId id="352"/>
            <p14:sldId id="376"/>
            <p14:sldId id="298"/>
            <p14:sldId id="299"/>
            <p14:sldId id="301"/>
            <p14:sldId id="306"/>
            <p14:sldId id="383"/>
            <p14:sldId id="308"/>
            <p14:sldId id="309"/>
            <p14:sldId id="311"/>
            <p14:sldId id="314"/>
            <p14:sldId id="316"/>
            <p14:sldId id="320"/>
            <p14:sldId id="322"/>
            <p14:sldId id="324"/>
            <p14:sldId id="326"/>
            <p14:sldId id="328"/>
            <p14:sldId id="336"/>
            <p14:sldId id="381"/>
            <p14:sldId id="387"/>
            <p14:sldId id="392"/>
            <p14:sldId id="339"/>
            <p14:sldId id="341"/>
            <p14:sldId id="343"/>
            <p14:sldId id="363"/>
            <p14:sldId id="345"/>
            <p14:sldId id="347"/>
            <p14:sldId id="349"/>
            <p14:sldId id="370"/>
            <p14:sldId id="380"/>
            <p14:sldId id="3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352"/>
    <a:srgbClr val="1B4414"/>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11" autoAdjust="0"/>
    <p:restoredTop sz="75692" autoAdjust="0"/>
  </p:normalViewPr>
  <p:slideViewPr>
    <p:cSldViewPr>
      <p:cViewPr varScale="1">
        <p:scale>
          <a:sx n="92" d="100"/>
          <a:sy n="92" d="100"/>
        </p:scale>
        <p:origin x="1277" y="77"/>
      </p:cViewPr>
      <p:guideLst>
        <p:guide orient="horz" pos="2160"/>
        <p:guide pos="2880"/>
      </p:guideLst>
    </p:cSldViewPr>
  </p:slideViewPr>
  <p:outlineViewPr>
    <p:cViewPr>
      <p:scale>
        <a:sx n="33" d="100"/>
        <a:sy n="33" d="100"/>
      </p:scale>
      <p:origin x="0" y="-43195"/>
    </p:cViewPr>
  </p:outlineViewPr>
  <p:notesTextViewPr>
    <p:cViewPr>
      <p:scale>
        <a:sx n="3" d="2"/>
        <a:sy n="3" d="2"/>
      </p:scale>
      <p:origin x="0" y="0"/>
    </p:cViewPr>
  </p:notesTextViewPr>
  <p:sorterViewPr>
    <p:cViewPr>
      <p:scale>
        <a:sx n="100" d="100"/>
        <a:sy n="100" d="100"/>
      </p:scale>
      <p:origin x="0" y="3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all, Chad" userId="97f3dc9c-13e9-4af1-b606-dc0cc8a833ed" providerId="ADAL" clId="{27C2D0D0-4D5C-4EF2-959E-BBA815551903}"/>
    <pc:docChg chg="modSld">
      <pc:chgData name="Randall, Chad" userId="97f3dc9c-13e9-4af1-b606-dc0cc8a833ed" providerId="ADAL" clId="{27C2D0D0-4D5C-4EF2-959E-BBA815551903}" dt="2025-07-02T15:23:51.336" v="1" actId="20577"/>
      <pc:docMkLst>
        <pc:docMk/>
      </pc:docMkLst>
      <pc:sldChg chg="modSp mod">
        <pc:chgData name="Randall, Chad" userId="97f3dc9c-13e9-4af1-b606-dc0cc8a833ed" providerId="ADAL" clId="{27C2D0D0-4D5C-4EF2-959E-BBA815551903}" dt="2025-07-02T15:23:51.336" v="1" actId="20577"/>
        <pc:sldMkLst>
          <pc:docMk/>
          <pc:sldMk cId="2801149309" sldId="299"/>
        </pc:sldMkLst>
        <pc:spChg chg="mod">
          <ac:chgData name="Randall, Chad" userId="97f3dc9c-13e9-4af1-b606-dc0cc8a833ed" providerId="ADAL" clId="{27C2D0D0-4D5C-4EF2-959E-BBA815551903}" dt="2025-07-02T15:23:51.336" v="1" actId="20577"/>
          <ac:spMkLst>
            <pc:docMk/>
            <pc:sldMk cId="2801149309" sldId="299"/>
            <ac:spMk id="6" creationId="{F06C0AD3-DA5E-F820-9010-307A6527A0A1}"/>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a:latin typeface="Constantia" panose="02030602050306030303" pitchFamily="18" charset="0"/>
            </a:defRPr>
          </a:pPr>
          <a:endParaRPr lang="en-US"/>
        </a:p>
      </c:txPr>
    </c:title>
    <c:autoTitleDeleted val="0"/>
    <c:plotArea>
      <c:layout/>
      <c:pieChart>
        <c:varyColors val="1"/>
        <c:ser>
          <c:idx val="0"/>
          <c:order val="0"/>
          <c:tx>
            <c:strRef>
              <c:f>Sheet1!$B$1</c:f>
              <c:strCache>
                <c:ptCount val="1"/>
                <c:pt idx="0">
                  <c:v>Sales</c:v>
                </c:pt>
              </c:strCache>
            </c:strRef>
          </c:tx>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87E4-417E-8502-6C6DDD6EB821}"/>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a:latin typeface="Constantia" panose="02030602050306030303" pitchFamily="18" charset="0"/>
            </a:defRPr>
          </a:pPr>
          <a:endParaRPr lang="en-US"/>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649" cy="465138"/>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35" tIns="45718" rIns="91435" bIns="45718" rtlCol="0"/>
          <a:lstStyle>
            <a:lvl1pPr algn="r">
              <a:defRPr sz="1200"/>
            </a:lvl1pPr>
          </a:lstStyle>
          <a:p>
            <a:fld id="{D7BD1B64-2E2F-4F00-BB56-0F03388B3185}" type="datetimeFigureOut">
              <a:rPr lang="en-US" smtClean="0"/>
              <a:t>7/2/2025</a:t>
            </a:fld>
            <a:endParaRPr lang="en-US" dirty="0"/>
          </a:p>
        </p:txBody>
      </p:sp>
      <p:sp>
        <p:nvSpPr>
          <p:cNvPr id="4" name="Footer Placeholder 3"/>
          <p:cNvSpPr>
            <a:spLocks noGrp="1"/>
          </p:cNvSpPr>
          <p:nvPr>
            <p:ph type="ftr" sz="quarter" idx="2"/>
          </p:nvPr>
        </p:nvSpPr>
        <p:spPr>
          <a:xfrm>
            <a:off x="3" y="8829675"/>
            <a:ext cx="3038649" cy="465138"/>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35" tIns="45718" rIns="91435" bIns="45718" rtlCol="0" anchor="b"/>
          <a:lstStyle>
            <a:lvl1pPr algn="r">
              <a:defRPr sz="1200"/>
            </a:lvl1pPr>
          </a:lstStyle>
          <a:p>
            <a:fld id="{80DD2F85-3BE6-4766-A85A-C6C21BC7D233}" type="slidenum">
              <a:rPr lang="en-US" smtClean="0"/>
              <a:t>‹#›</a:t>
            </a:fld>
            <a:endParaRPr lang="en-US" dirty="0"/>
          </a:p>
        </p:txBody>
      </p:sp>
    </p:spTree>
    <p:extLst>
      <p:ext uri="{BB962C8B-B14F-4D97-AF65-F5344CB8AC3E}">
        <p14:creationId xmlns:p14="http://schemas.microsoft.com/office/powerpoint/2010/main" val="360112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1" tIns="46221" rIns="92441" bIns="46221"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441" tIns="46221" rIns="92441" bIns="46221" rtlCol="0"/>
          <a:lstStyle>
            <a:lvl1pPr algn="r">
              <a:defRPr sz="1200"/>
            </a:lvl1pPr>
          </a:lstStyle>
          <a:p>
            <a:fld id="{87B694BF-1867-47D3-A89C-7167B888C462}" type="datetimeFigureOut">
              <a:rPr lang="en-US" smtClean="0"/>
              <a:t>7/2/2025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41" tIns="46221" rIns="92441" bIns="4622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2441" tIns="46221" rIns="92441" bIns="462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1" tIns="46221" rIns="92441" bIns="462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2441" tIns="46221" rIns="92441" bIns="46221" rtlCol="0" anchor="b"/>
          <a:lstStyle>
            <a:lvl1pPr algn="r">
              <a:defRPr sz="1200"/>
            </a:lvl1pPr>
          </a:lstStyle>
          <a:p>
            <a:fld id="{E12720E7-244C-4BA2-8B9D-EBEE9B6B4CF3}" type="slidenum">
              <a:rPr lang="en-US" smtClean="0"/>
              <a:t>‹#›</a:t>
            </a:fld>
            <a:endParaRPr lang="en-US" dirty="0"/>
          </a:p>
        </p:txBody>
      </p:sp>
    </p:spTree>
    <p:extLst>
      <p:ext uri="{BB962C8B-B14F-4D97-AF65-F5344CB8AC3E}">
        <p14:creationId xmlns:p14="http://schemas.microsoft.com/office/powerpoint/2010/main" val="77806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grad.msu.edu/etd/"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gradsis@grd.msu.edu"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the Thesis and Dissertation Formatting Tutorial.  My name is Kate, and I am one of the thesis and dissertation administrators at the Graduate School.  I hope you find the following tutorial informative and useful in preparing your document for publishing. This webinar is being recorded and will be available on the Graduate School website after this presentation. </a:t>
            </a:r>
          </a:p>
          <a:p>
            <a:endParaRPr lang="en-US" dirty="0"/>
          </a:p>
          <a:p>
            <a:r>
              <a:rPr lang="en-US" dirty="0"/>
              <a:t>We have another ETD administrator running the Q&amp;A chat, so please feel free to drop questions there throughout the presentation. </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1</a:t>
            </a:fld>
            <a:endParaRPr lang="en-US" dirty="0"/>
          </a:p>
        </p:txBody>
      </p:sp>
    </p:spTree>
    <p:extLst>
      <p:ext uri="{BB962C8B-B14F-4D97-AF65-F5344CB8AC3E}">
        <p14:creationId xmlns:p14="http://schemas.microsoft.com/office/powerpoint/2010/main" val="220744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reminder—Please use the Graduate School’s website listed here to assist you in the preparation of your document.</a:t>
            </a:r>
          </a:p>
          <a:p>
            <a:endParaRPr lang="en-US" dirty="0"/>
          </a:p>
          <a:p>
            <a:r>
              <a:rPr lang="en-US" dirty="0"/>
              <a:t>Make sure you read and follow the formatting guide when preparing your document and before you upload your document to ProQuest.  The Graduate School’s task is to review your formatting NOT to format your document for you. </a:t>
            </a:r>
          </a:p>
          <a:p>
            <a:endParaRPr lang="en-US" dirty="0"/>
          </a:p>
          <a:p>
            <a:r>
              <a:rPr lang="en-US" dirty="0"/>
              <a:t>We don’t like to give multiple pages of corrections to people, but we often must do so because people don’t read and follow the formatting guide. As you can see, we do have an updated formatting guide which is less restrictive than the previous one. For example, the LIST OF TABLES and LIST OF FIGURES are no longer required, and we encourage you to not include them as they will increase the time it takes for reviewers to review your document.</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10</a:t>
            </a:fld>
            <a:endParaRPr lang="en-US" dirty="0"/>
          </a:p>
        </p:txBody>
      </p:sp>
    </p:spTree>
    <p:extLst>
      <p:ext uri="{BB962C8B-B14F-4D97-AF65-F5344CB8AC3E}">
        <p14:creationId xmlns:p14="http://schemas.microsoft.com/office/powerpoint/2010/main" val="143008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to the Graduate School’s Thesis and Dissertation website you will see the</a:t>
            </a:r>
            <a:r>
              <a:rPr lang="en-US" baseline="0" dirty="0"/>
              <a:t> following:</a:t>
            </a:r>
          </a:p>
          <a:p>
            <a:endParaRPr lang="en-US" baseline="0" dirty="0"/>
          </a:p>
          <a:p>
            <a:r>
              <a:rPr lang="en-US" baseline="0" dirty="0"/>
              <a:t>The ETD Menu is on the left side of the screen.  Here you will find links to the deadline dates, copyright information, Creative Commons Licensing Information, Embargo information, and walk-in session and workshop information. </a:t>
            </a:r>
          </a:p>
          <a:p>
            <a:endParaRPr lang="en-US" baseline="0" dirty="0"/>
          </a:p>
          <a:p>
            <a:r>
              <a:rPr lang="en-US" baseline="0" dirty="0"/>
              <a:t>Also, each heading on this page has a drop-down menu which presents you will additional information and resources. </a:t>
            </a:r>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11</a:t>
            </a:fld>
            <a:endParaRPr lang="en-US" dirty="0"/>
          </a:p>
        </p:txBody>
      </p:sp>
    </p:spTree>
    <p:extLst>
      <p:ext uri="{BB962C8B-B14F-4D97-AF65-F5344CB8AC3E}">
        <p14:creationId xmlns:p14="http://schemas.microsoft.com/office/powerpoint/2010/main" val="230570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the first heading, this is the drop-down menu you will see. Here you can locate the formatting guide, sample pages, Title Page Templates, and this formatting tutorial and slide deck (which will be uploaded shortly after today’s presentation).</a:t>
            </a:r>
          </a:p>
        </p:txBody>
      </p:sp>
      <p:sp>
        <p:nvSpPr>
          <p:cNvPr id="4" name="Slide Number Placeholder 3"/>
          <p:cNvSpPr>
            <a:spLocks noGrp="1"/>
          </p:cNvSpPr>
          <p:nvPr>
            <p:ph type="sldNum" sz="quarter" idx="10"/>
          </p:nvPr>
        </p:nvSpPr>
        <p:spPr/>
        <p:txBody>
          <a:bodyPr/>
          <a:lstStyle/>
          <a:p>
            <a:fld id="{E12720E7-244C-4BA2-8B9D-EBEE9B6B4CF3}" type="slidenum">
              <a:rPr lang="en-US" smtClean="0"/>
              <a:t>12</a:t>
            </a:fld>
            <a:endParaRPr lang="en-US" dirty="0"/>
          </a:p>
        </p:txBody>
      </p:sp>
    </p:spTree>
    <p:extLst>
      <p:ext uri="{BB962C8B-B14F-4D97-AF65-F5344CB8AC3E}">
        <p14:creationId xmlns:p14="http://schemas.microsoft.com/office/powerpoint/2010/main" val="332797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heading will open the drop-down menu you are currently seeing. Here you will find your ETD approval form link. The ETD approval form is required for all documents, and it is not the same as your Proof of Defense. The proof of defense is not part of the required paperwork for the Graduate School. </a:t>
            </a:r>
          </a:p>
        </p:txBody>
      </p:sp>
      <p:sp>
        <p:nvSpPr>
          <p:cNvPr id="4" name="Slide Number Placeholder 3"/>
          <p:cNvSpPr>
            <a:spLocks noGrp="1"/>
          </p:cNvSpPr>
          <p:nvPr>
            <p:ph type="sldNum" sz="quarter" idx="10"/>
          </p:nvPr>
        </p:nvSpPr>
        <p:spPr/>
        <p:txBody>
          <a:bodyPr/>
          <a:lstStyle/>
          <a:p>
            <a:fld id="{E12720E7-244C-4BA2-8B9D-EBEE9B6B4CF3}" type="slidenum">
              <a:rPr lang="en-US" smtClean="0"/>
              <a:t>13</a:t>
            </a:fld>
            <a:endParaRPr lang="en-US" dirty="0"/>
          </a:p>
        </p:txBody>
      </p:sp>
    </p:spTree>
    <p:extLst>
      <p:ext uri="{BB962C8B-B14F-4D97-AF65-F5344CB8AC3E}">
        <p14:creationId xmlns:p14="http://schemas.microsoft.com/office/powerpoint/2010/main" val="207250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heading provides you with the Graduate School Exit Survey and the Survey of Earned Doctorates. The first survey is for everyone the SED is only for doctoral students. </a:t>
            </a:r>
          </a:p>
        </p:txBody>
      </p:sp>
      <p:sp>
        <p:nvSpPr>
          <p:cNvPr id="4" name="Slide Number Placeholder 3"/>
          <p:cNvSpPr>
            <a:spLocks noGrp="1"/>
          </p:cNvSpPr>
          <p:nvPr>
            <p:ph type="sldNum" sz="quarter" idx="10"/>
          </p:nvPr>
        </p:nvSpPr>
        <p:spPr/>
        <p:txBody>
          <a:bodyPr/>
          <a:lstStyle/>
          <a:p>
            <a:fld id="{E12720E7-244C-4BA2-8B9D-EBEE9B6B4CF3}" type="slidenum">
              <a:rPr lang="en-US" smtClean="0"/>
              <a:t>14</a:t>
            </a:fld>
            <a:endParaRPr lang="en-US" dirty="0"/>
          </a:p>
        </p:txBody>
      </p:sp>
    </p:spTree>
    <p:extLst>
      <p:ext uri="{BB962C8B-B14F-4D97-AF65-F5344CB8AC3E}">
        <p14:creationId xmlns:p14="http://schemas.microsoft.com/office/powerpoint/2010/main" val="654699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heading gives you the directions for creating a ProQuest account which you will need to do to submit your document. </a:t>
            </a:r>
          </a:p>
          <a:p>
            <a:endParaRPr lang="en-US" dirty="0"/>
          </a:p>
          <a:p>
            <a:r>
              <a:rPr lang="en-US" dirty="0"/>
              <a:t>Please note that we aim to get corrections out to students within 2 business days, however as we get closer to deadlines the response time will increase substantially as we see a large influx of submissions. So, the earlier you can get your document in, the better.</a:t>
            </a:r>
          </a:p>
        </p:txBody>
      </p:sp>
      <p:sp>
        <p:nvSpPr>
          <p:cNvPr id="4" name="Slide Number Placeholder 3"/>
          <p:cNvSpPr>
            <a:spLocks noGrp="1"/>
          </p:cNvSpPr>
          <p:nvPr>
            <p:ph type="sldNum" sz="quarter" idx="10"/>
          </p:nvPr>
        </p:nvSpPr>
        <p:spPr/>
        <p:txBody>
          <a:bodyPr/>
          <a:lstStyle/>
          <a:p>
            <a:fld id="{E12720E7-244C-4BA2-8B9D-EBEE9B6B4CF3}" type="slidenum">
              <a:rPr lang="en-US" smtClean="0"/>
              <a:t>15</a:t>
            </a:fld>
            <a:endParaRPr lang="en-US" dirty="0"/>
          </a:p>
        </p:txBody>
      </p:sp>
    </p:spTree>
    <p:extLst>
      <p:ext uri="{BB962C8B-B14F-4D97-AF65-F5344CB8AC3E}">
        <p14:creationId xmlns:p14="http://schemas.microsoft.com/office/powerpoint/2010/main" val="283801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cover some general things regarding your submission and your document.  </a:t>
            </a:r>
          </a:p>
          <a:p>
            <a:endParaRPr lang="en-US" dirty="0"/>
          </a:p>
          <a:p>
            <a:r>
              <a:rPr lang="en-US" dirty="0"/>
              <a:t>A few notes about your name. Your name must match in all aspects of your submission.  </a:t>
            </a:r>
          </a:p>
          <a:p>
            <a:endParaRPr lang="en-US" dirty="0"/>
          </a:p>
          <a:p>
            <a:r>
              <a:rPr lang="en-US" dirty="0"/>
              <a:t>This means it must match on the approval form, in the contact information in your ProQuest account, on the title page of your document, and on the copyright page of your document (if you have a copyright page). Please note it must be the name recognized by MSU’s registrar’s office so that it can be matched up at the end of the semester to confer your degree.</a:t>
            </a:r>
          </a:p>
        </p:txBody>
      </p:sp>
      <p:sp>
        <p:nvSpPr>
          <p:cNvPr id="4" name="Slide Number Placeholder 3"/>
          <p:cNvSpPr>
            <a:spLocks noGrp="1"/>
          </p:cNvSpPr>
          <p:nvPr>
            <p:ph type="sldNum" sz="quarter" idx="10"/>
          </p:nvPr>
        </p:nvSpPr>
        <p:spPr/>
        <p:txBody>
          <a:bodyPr/>
          <a:lstStyle/>
          <a:p>
            <a:fld id="{E12720E7-244C-4BA2-8B9D-EBEE9B6B4CF3}" type="slidenum">
              <a:rPr lang="en-US" smtClean="0"/>
              <a:t>16</a:t>
            </a:fld>
            <a:endParaRPr lang="en-US" dirty="0"/>
          </a:p>
        </p:txBody>
      </p:sp>
    </p:spTree>
    <p:extLst>
      <p:ext uri="{BB962C8B-B14F-4D97-AF65-F5344CB8AC3E}">
        <p14:creationId xmlns:p14="http://schemas.microsoft.com/office/powerpoint/2010/main" val="3220863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entire document margin requirements must be followed.</a:t>
            </a:r>
          </a:p>
          <a:p>
            <a:endParaRPr lang="en-US" dirty="0"/>
          </a:p>
          <a:p>
            <a:r>
              <a:rPr lang="en-US" dirty="0"/>
              <a:t>All margins must be between 1 inch and 1.5 inches (top, bottom, left, and right) and consistent throughout the entire document.  Some pages in the document do have specific requirements about where text is to be located, so you will need to note that when creating your margin settings for your document. This image shows what a 1-inch margin all the way around the page looks like.</a:t>
            </a:r>
          </a:p>
          <a:p>
            <a:endParaRPr lang="en-US" dirty="0"/>
          </a:p>
          <a:p>
            <a:r>
              <a:rPr lang="en-US" dirty="0"/>
              <a:t>Please note: ProQuest does not need a margin larger than an inch for bound copies.  So, your left margin does not need to be larger than 1 inch for binding.</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17</a:t>
            </a:fld>
            <a:endParaRPr lang="en-US" dirty="0"/>
          </a:p>
        </p:txBody>
      </p:sp>
    </p:spTree>
    <p:extLst>
      <p:ext uri="{BB962C8B-B14F-4D97-AF65-F5344CB8AC3E}">
        <p14:creationId xmlns:p14="http://schemas.microsoft.com/office/powerpoint/2010/main" val="43192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spacing:</a:t>
            </a:r>
          </a:p>
          <a:p>
            <a:endParaRPr lang="en-US" dirty="0"/>
          </a:p>
          <a:p>
            <a:r>
              <a:rPr lang="en-US" dirty="0"/>
              <a:t>The text of the Abstract, Acknowledgements, Preface, and general text of the body of the document may be 1.5-spaced or double-spaced and must be consistent throughout the document.</a:t>
            </a:r>
          </a:p>
          <a:p>
            <a:r>
              <a:rPr lang="en-US" dirty="0"/>
              <a:t>All double (or 1.5) spaces are to be the size that is between lines of text in the body of the document.</a:t>
            </a:r>
          </a:p>
          <a:p>
            <a:endParaRPr lang="en-US" dirty="0"/>
          </a:p>
          <a:p>
            <a:r>
              <a:rPr lang="en-US" dirty="0"/>
              <a:t>Some pages do have specific spacing guidelines, so please make sure to follow those as you prepare your document for submission.</a:t>
            </a:r>
          </a:p>
        </p:txBody>
      </p:sp>
      <p:sp>
        <p:nvSpPr>
          <p:cNvPr id="4" name="Slide Number Placeholder 3"/>
          <p:cNvSpPr>
            <a:spLocks noGrp="1"/>
          </p:cNvSpPr>
          <p:nvPr>
            <p:ph type="sldNum" sz="quarter" idx="10"/>
          </p:nvPr>
        </p:nvSpPr>
        <p:spPr/>
        <p:txBody>
          <a:bodyPr/>
          <a:lstStyle/>
          <a:p>
            <a:fld id="{E12720E7-244C-4BA2-8B9D-EBEE9B6B4CF3}" type="slidenum">
              <a:rPr lang="en-US" smtClean="0"/>
              <a:t>18</a:t>
            </a:fld>
            <a:endParaRPr lang="en-US" dirty="0"/>
          </a:p>
        </p:txBody>
      </p:sp>
    </p:spTree>
    <p:extLst>
      <p:ext uri="{BB962C8B-B14F-4D97-AF65-F5344CB8AC3E}">
        <p14:creationId xmlns:p14="http://schemas.microsoft.com/office/powerpoint/2010/main" val="832193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thesis or dissertation is composed of three basic parts.</a:t>
            </a:r>
          </a:p>
          <a:p>
            <a:endParaRPr lang="en-US" dirty="0"/>
          </a:p>
          <a:p>
            <a:pPr marL="228587" indent="-228587">
              <a:buAutoNum type="arabicPeriod"/>
            </a:pPr>
            <a:r>
              <a:rPr lang="en-US" dirty="0"/>
              <a:t>The preliminary pages</a:t>
            </a:r>
          </a:p>
          <a:p>
            <a:pPr marL="228587" indent="-228587">
              <a:buAutoNum type="arabicPeriod"/>
            </a:pPr>
            <a:endParaRPr lang="en-US" dirty="0"/>
          </a:p>
          <a:p>
            <a:pPr marL="228587" indent="-228587">
              <a:buAutoNum type="arabicPeriod"/>
            </a:pPr>
            <a:r>
              <a:rPr lang="en-US" dirty="0"/>
              <a:t>The text or body of the document</a:t>
            </a:r>
          </a:p>
          <a:p>
            <a:pPr marL="228587" indent="-228587">
              <a:buAutoNum type="arabicPeriod"/>
            </a:pPr>
            <a:endParaRPr lang="en-US" dirty="0"/>
          </a:p>
          <a:p>
            <a:pPr marL="228587" indent="-228587">
              <a:buAutoNum type="arabicPeriod"/>
            </a:pPr>
            <a:r>
              <a:rPr lang="en-US" dirty="0"/>
              <a:t>And Reference materials—your Bibliography and Appendix</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19</a:t>
            </a:fld>
            <a:endParaRPr lang="en-US" dirty="0"/>
          </a:p>
        </p:txBody>
      </p:sp>
    </p:spTree>
    <p:extLst>
      <p:ext uri="{BB962C8B-B14F-4D97-AF65-F5344CB8AC3E}">
        <p14:creationId xmlns:p14="http://schemas.microsoft.com/office/powerpoint/2010/main" val="992606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our website, along with this tutorial, you will find the current formatting guide, sample pages, and instructions on how to submit your thesis or dissertation through the ProQuest website.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2</a:t>
            </a:fld>
            <a:endParaRPr lang="en-US" dirty="0"/>
          </a:p>
        </p:txBody>
      </p:sp>
    </p:spTree>
    <p:extLst>
      <p:ext uri="{BB962C8B-B14F-4D97-AF65-F5344CB8AC3E}">
        <p14:creationId xmlns:p14="http://schemas.microsoft.com/office/powerpoint/2010/main" val="2955762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880610"/>
          </a:xfrm>
        </p:spPr>
        <p:txBody>
          <a:bodyPr/>
          <a:lstStyle/>
          <a:p>
            <a:r>
              <a:rPr lang="en-US" dirty="0"/>
              <a:t>To know what order your pages are to appear, what pages require page numbers, and for sample pages, you should refer to this table which can be found on page 3 in the formatting guide.</a:t>
            </a:r>
          </a:p>
          <a:p>
            <a:endParaRPr lang="en-US" dirty="0"/>
          </a:p>
          <a:p>
            <a:pPr defTabSz="914349">
              <a:defRPr/>
            </a:pPr>
            <a:r>
              <a:rPr lang="en-US" dirty="0"/>
              <a:t>The first and second section (numbers 1-9) are the preliminary pages:  You can see the sequence of pages in the left column, the link to the sample page in the middle column, and the page numbering in the right column. You will notice that the first section (numbers 1-3) have pages that are counted, but not numbered while the second section (numbers 4-9) are numbered with lowercase roman numerals. The first page with a page number would be the Dedication page (if included).  </a:t>
            </a:r>
          </a:p>
          <a:p>
            <a:endParaRPr lang="en-US" dirty="0"/>
          </a:p>
          <a:p>
            <a:r>
              <a:rPr lang="en-US" dirty="0"/>
              <a:t>The body of the document and reference pages are in the third section (numbers 10-12).  Please note that these pages are numbered with Arabic numbers and that the body of the document starts on page 1.</a:t>
            </a:r>
          </a:p>
          <a:p>
            <a:r>
              <a:rPr lang="en-US" dirty="0"/>
              <a:t> </a:t>
            </a:r>
          </a:p>
          <a:p>
            <a:r>
              <a:rPr lang="en-US" dirty="0"/>
              <a:t>Page numbers are always to be placed ½ inch to an inch from the bottom of the page regardless of page orientation (landscape vs. portrait). Page numbers are the only text permitted to be in the margins.</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20</a:t>
            </a:fld>
            <a:endParaRPr lang="en-US" dirty="0"/>
          </a:p>
        </p:txBody>
      </p:sp>
    </p:spTree>
    <p:extLst>
      <p:ext uri="{BB962C8B-B14F-4D97-AF65-F5344CB8AC3E}">
        <p14:creationId xmlns:p14="http://schemas.microsoft.com/office/powerpoint/2010/main" val="2944849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sample Thesis and Dissertation title pages.  The title is to be in all capital letters, single spaced, and centered left to right, 2 inches from the top of the page.</a:t>
            </a:r>
          </a:p>
          <a:p>
            <a:endParaRPr lang="en-US" dirty="0"/>
          </a:p>
          <a:p>
            <a:r>
              <a:rPr lang="en-US" dirty="0"/>
              <a:t>As you can see, then at the 3.5 inch mark the word “By” and at 4 inches you have your name. </a:t>
            </a:r>
          </a:p>
          <a:p>
            <a:endParaRPr lang="en-US" dirty="0"/>
          </a:p>
          <a:p>
            <a:r>
              <a:rPr lang="en-US" dirty="0"/>
              <a:t>A THESIS or A DISSERTATION is now at 7 inches.</a:t>
            </a:r>
          </a:p>
          <a:p>
            <a:endParaRPr lang="en-US" dirty="0"/>
          </a:p>
          <a:p>
            <a:r>
              <a:rPr lang="en-US" dirty="0"/>
              <a:t>The next section beginning with “Submitted to” and ending with “for the degree of” is to be single spaced and start at 7.5 inches.  </a:t>
            </a:r>
          </a:p>
          <a:p>
            <a:r>
              <a:rPr lang="en-US" dirty="0"/>
              <a:t>After this section, your degree granting unit and degree is at 8.5 inches and the year at 9 inches. </a:t>
            </a:r>
          </a:p>
          <a:p>
            <a:endParaRPr lang="en-US" dirty="0"/>
          </a:p>
          <a:p>
            <a:r>
              <a:rPr lang="en-US" dirty="0"/>
              <a:t>As a reminder, this page is counted, but not numbered. The title pages have Word-based templates on our website that you can download and then just plug in your information in the appropriate spots. We did this because we want a uniform, professional looking title page so it has the most rules of all the pages in the document. </a:t>
            </a:r>
          </a:p>
        </p:txBody>
      </p:sp>
      <p:sp>
        <p:nvSpPr>
          <p:cNvPr id="4" name="Slide Number Placeholder 3"/>
          <p:cNvSpPr>
            <a:spLocks noGrp="1"/>
          </p:cNvSpPr>
          <p:nvPr>
            <p:ph type="sldNum" sz="quarter" idx="10"/>
          </p:nvPr>
        </p:nvSpPr>
        <p:spPr/>
        <p:txBody>
          <a:bodyPr/>
          <a:lstStyle/>
          <a:p>
            <a:fld id="{E12720E7-244C-4BA2-8B9D-EBEE9B6B4CF3}" type="slidenum">
              <a:rPr lang="en-US" smtClean="0"/>
              <a:t>21</a:t>
            </a:fld>
            <a:endParaRPr lang="en-US" dirty="0"/>
          </a:p>
        </p:txBody>
      </p:sp>
    </p:spTree>
    <p:extLst>
      <p:ext uri="{BB962C8B-B14F-4D97-AF65-F5344CB8AC3E}">
        <p14:creationId xmlns:p14="http://schemas.microsoft.com/office/powerpoint/2010/main" val="1094260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example here shows the Dissertation title page with a dual major.</a:t>
            </a:r>
          </a:p>
          <a:p>
            <a:endParaRPr lang="en-US" dirty="0"/>
          </a:p>
          <a:p>
            <a:r>
              <a:rPr lang="en-US" dirty="0"/>
              <a:t>The main degree granting unit and degree are to be written on the first line.  Then, single space to the next line and write the dual degree granting unit and degree.</a:t>
            </a:r>
          </a:p>
        </p:txBody>
      </p:sp>
      <p:sp>
        <p:nvSpPr>
          <p:cNvPr id="4" name="Slide Number Placeholder 3"/>
          <p:cNvSpPr>
            <a:spLocks noGrp="1"/>
          </p:cNvSpPr>
          <p:nvPr>
            <p:ph type="sldNum" sz="quarter" idx="10"/>
          </p:nvPr>
        </p:nvSpPr>
        <p:spPr/>
        <p:txBody>
          <a:bodyPr/>
          <a:lstStyle/>
          <a:p>
            <a:fld id="{E12720E7-244C-4BA2-8B9D-EBEE9B6B4CF3}" type="slidenum">
              <a:rPr lang="en-US" smtClean="0"/>
              <a:t>22</a:t>
            </a:fld>
            <a:endParaRPr lang="en-US" dirty="0"/>
          </a:p>
        </p:txBody>
      </p:sp>
    </p:spTree>
    <p:extLst>
      <p:ext uri="{BB962C8B-B14F-4D97-AF65-F5344CB8AC3E}">
        <p14:creationId xmlns:p14="http://schemas.microsoft.com/office/powerpoint/2010/main" val="186769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you are unclear on how to correctly write your degree granting unit and degree, you may find the current list taken from the registrar’s website by clicking on the link on this page.</a:t>
            </a:r>
          </a:p>
          <a:p>
            <a:endParaRPr lang="en-US" dirty="0"/>
          </a:p>
          <a:p>
            <a:endParaRPr lang="en-US" dirty="0"/>
          </a:p>
          <a:p>
            <a:r>
              <a:rPr lang="en-US" dirty="0"/>
              <a:t>Only the programs listed here are approved by Michigan State University. It is important to note that your degree should match what your student account says. There are likely some programs that have undergone name changes since you began your program. Be sure to check what your student account says your degree is, as that is what we match it to when your document is reviewed. </a:t>
            </a:r>
          </a:p>
        </p:txBody>
      </p:sp>
      <p:sp>
        <p:nvSpPr>
          <p:cNvPr id="4" name="Slide Number Placeholder 3"/>
          <p:cNvSpPr>
            <a:spLocks noGrp="1"/>
          </p:cNvSpPr>
          <p:nvPr>
            <p:ph type="sldNum" sz="quarter" idx="10"/>
          </p:nvPr>
        </p:nvSpPr>
        <p:spPr/>
        <p:txBody>
          <a:bodyPr/>
          <a:lstStyle/>
          <a:p>
            <a:fld id="{E12720E7-244C-4BA2-8B9D-EBEE9B6B4CF3}" type="slidenum">
              <a:rPr lang="en-US" smtClean="0"/>
              <a:t>23</a:t>
            </a:fld>
            <a:endParaRPr lang="en-US" dirty="0"/>
          </a:p>
        </p:txBody>
      </p:sp>
    </p:spTree>
    <p:extLst>
      <p:ext uri="{BB962C8B-B14F-4D97-AF65-F5344CB8AC3E}">
        <p14:creationId xmlns:p14="http://schemas.microsoft.com/office/powerpoint/2010/main" val="898740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title page comes the Abstract page. This is a required page. All documents must contain an Abstract.</a:t>
            </a:r>
          </a:p>
          <a:p>
            <a:endParaRPr lang="en-US" dirty="0"/>
          </a:p>
          <a:p>
            <a:r>
              <a:rPr lang="en-US" dirty="0"/>
              <a:t>A thesis abstract may not exceed 1 page.  A dissertation abstract may not exceed 2 pages.</a:t>
            </a:r>
          </a:p>
          <a:p>
            <a:endParaRPr lang="en-US" dirty="0"/>
          </a:p>
          <a:p>
            <a:r>
              <a:rPr lang="en-US" dirty="0"/>
              <a:t>On the abstract page, the heading ABSTRACT should appear at the top margin, centered left to right, in all capital letters. Then following the spacing guidelines, begin the text of the Abstract.</a:t>
            </a:r>
          </a:p>
          <a:p>
            <a:endParaRPr lang="en-US" dirty="0"/>
          </a:p>
          <a:p>
            <a:r>
              <a:rPr lang="en-US" dirty="0"/>
              <a:t>Reminder:  the abstract page is counted, but not numbered.</a:t>
            </a:r>
          </a:p>
        </p:txBody>
      </p:sp>
      <p:sp>
        <p:nvSpPr>
          <p:cNvPr id="4" name="Slide Number Placeholder 3"/>
          <p:cNvSpPr>
            <a:spLocks noGrp="1"/>
          </p:cNvSpPr>
          <p:nvPr>
            <p:ph type="sldNum" sz="quarter" idx="10"/>
          </p:nvPr>
        </p:nvSpPr>
        <p:spPr/>
        <p:txBody>
          <a:bodyPr/>
          <a:lstStyle/>
          <a:p>
            <a:fld id="{E12720E7-244C-4BA2-8B9D-EBEE9B6B4CF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2679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page that could appear in your document is the Copyright page. This page is optional if you are not requesting that ProQuest file a copyright on your behalf.  If you do want ProQuest to file a copyright for you, you must include the copyright page in your document. Please note, that you must choose whether to have ProQuest file a copyright on your behalf when you are creating your account in ProQuest.  There is a fee associated with the copyright filing, and you must pay it when you create your account. Currently, the fee is $75. You are not required to have ProQuest file a copy on your behalf.</a:t>
            </a:r>
          </a:p>
          <a:p>
            <a:endParaRPr lang="en-US" dirty="0"/>
          </a:p>
          <a:p>
            <a:r>
              <a:rPr lang="en-US" dirty="0"/>
              <a:t>People often wonder whether they should have a copyright or not.  Your rights, as an author, are automatically protected even without copyright registration.  But copyright registration does establish a public record that often helps in legal disputes about intellectual ownership.  </a:t>
            </a:r>
            <a:r>
              <a:rPr lang="en-US"/>
              <a:t>Copyright </a:t>
            </a:r>
            <a:r>
              <a:rPr lang="en-US" dirty="0"/>
              <a:t>registration can be recorded with the US Customs Service for international protection of your intellectual property. MSU does not require that you file a copyright through ProQuest.</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25</a:t>
            </a:fld>
            <a:endParaRPr lang="en-US" dirty="0"/>
          </a:p>
        </p:txBody>
      </p:sp>
    </p:spTree>
    <p:extLst>
      <p:ext uri="{BB962C8B-B14F-4D97-AF65-F5344CB8AC3E}">
        <p14:creationId xmlns:p14="http://schemas.microsoft.com/office/powerpoint/2010/main" val="727041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further questions about Copyright or Intellectual Property, please contact the MSU Office of Copyright or MSU Technologies via the contact information provided on this slide.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26</a:t>
            </a:fld>
            <a:endParaRPr lang="en-US" dirty="0"/>
          </a:p>
        </p:txBody>
      </p:sp>
    </p:spTree>
    <p:extLst>
      <p:ext uri="{BB962C8B-B14F-4D97-AF65-F5344CB8AC3E}">
        <p14:creationId xmlns:p14="http://schemas.microsoft.com/office/powerpoint/2010/main" val="1475066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copyright page.</a:t>
            </a:r>
          </a:p>
          <a:p>
            <a:endParaRPr lang="en-US" dirty="0"/>
          </a:p>
          <a:p>
            <a:r>
              <a:rPr lang="en-US" dirty="0"/>
              <a:t>If you have a copyright page in your document, the information is to be included on 3 lines.  The first line is to say “Copyright by”.  The second line is to have your name, listed in all capital letters.  The third line is to have the year.  This text is to be single spaced and left aligned.</a:t>
            </a:r>
          </a:p>
          <a:p>
            <a:endParaRPr lang="en-US" dirty="0"/>
          </a:p>
          <a:p>
            <a:r>
              <a:rPr lang="en-US" dirty="0"/>
              <a:t>Reminder:  this page is counted, but not numbered.</a:t>
            </a:r>
          </a:p>
          <a:p>
            <a:endParaRPr lang="en-US" dirty="0"/>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27</a:t>
            </a:fld>
            <a:endParaRPr lang="en-US" dirty="0"/>
          </a:p>
        </p:txBody>
      </p:sp>
    </p:spTree>
    <p:extLst>
      <p:ext uri="{BB962C8B-B14F-4D97-AF65-F5344CB8AC3E}">
        <p14:creationId xmlns:p14="http://schemas.microsoft.com/office/powerpoint/2010/main" val="423350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numbers are to be at the bottom of the page, regardless of the orientation. They should be ½ inch to an inch from the bottom of the page. They may be centered, right aligned, etc. as long as they are consistent throughout the document. Meaning you can’t have some pages with the page number centered and others with it at the right margin.</a:t>
            </a:r>
          </a:p>
        </p:txBody>
      </p:sp>
      <p:sp>
        <p:nvSpPr>
          <p:cNvPr id="4" name="Slide Number Placeholder 3"/>
          <p:cNvSpPr>
            <a:spLocks noGrp="1"/>
          </p:cNvSpPr>
          <p:nvPr>
            <p:ph type="sldNum" sz="quarter" idx="10"/>
          </p:nvPr>
        </p:nvSpPr>
        <p:spPr/>
        <p:txBody>
          <a:bodyPr/>
          <a:lstStyle/>
          <a:p>
            <a:fld id="{E12720E7-244C-4BA2-8B9D-EBEE9B6B4CF3}" type="slidenum">
              <a:rPr lang="en-US" smtClean="0"/>
              <a:t>28</a:t>
            </a:fld>
            <a:endParaRPr lang="en-US" dirty="0"/>
          </a:p>
        </p:txBody>
      </p:sp>
    </p:spTree>
    <p:extLst>
      <p:ext uri="{BB962C8B-B14F-4D97-AF65-F5344CB8AC3E}">
        <p14:creationId xmlns:p14="http://schemas.microsoft.com/office/powerpoint/2010/main" val="395925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0"/>
            <a:ext cx="5608320" cy="4423410"/>
          </a:xfrm>
        </p:spPr>
        <p:txBody>
          <a:bodyPr/>
          <a:lstStyle/>
          <a:p>
            <a:r>
              <a:rPr lang="en-US" dirty="0"/>
              <a:t>There are additional preliminary pages—dedication, acknowledgments, etcetera that are prior to the Table of Contents—for information regarding these pages, refer to the formatting guide.</a:t>
            </a:r>
          </a:p>
          <a:p>
            <a:endParaRPr lang="en-US" dirty="0"/>
          </a:p>
          <a:p>
            <a:r>
              <a:rPr lang="en-US" dirty="0"/>
              <a:t>There are two examples of the Table of Contents shown here.  Both are the recommended basic forms. We no longer require subheadings to be listed and we encourage you not to. If you do want to list subheadings we only want the level one subheadings. We will ask you to remove anything beyond a level one subheading. The more listings the longer it takes us to review as we must ensure that each heading and subheading matches in the TABLE OF CONTENTS and the document in terms of wording, capitalization, and punctuation.</a:t>
            </a:r>
          </a:p>
        </p:txBody>
      </p:sp>
      <p:sp>
        <p:nvSpPr>
          <p:cNvPr id="4" name="Slide Number Placeholder 3"/>
          <p:cNvSpPr>
            <a:spLocks noGrp="1"/>
          </p:cNvSpPr>
          <p:nvPr>
            <p:ph type="sldNum" sz="quarter" idx="10"/>
          </p:nvPr>
        </p:nvSpPr>
        <p:spPr/>
        <p:txBody>
          <a:bodyPr/>
          <a:lstStyle/>
          <a:p>
            <a:fld id="{E12720E7-244C-4BA2-8B9D-EBEE9B6B4CF3}" type="slidenum">
              <a:rPr lang="en-US" smtClean="0"/>
              <a:t>29</a:t>
            </a:fld>
            <a:endParaRPr lang="en-US" dirty="0"/>
          </a:p>
        </p:txBody>
      </p:sp>
    </p:spTree>
    <p:extLst>
      <p:ext uri="{BB962C8B-B14F-4D97-AF65-F5344CB8AC3E}">
        <p14:creationId xmlns:p14="http://schemas.microsoft.com/office/powerpoint/2010/main" val="105138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Graduate School is located in Chittenden Hall on West Circle Drive. </a:t>
            </a:r>
          </a:p>
        </p:txBody>
      </p:sp>
      <p:sp>
        <p:nvSpPr>
          <p:cNvPr id="4" name="Slide Number Placeholder 3"/>
          <p:cNvSpPr>
            <a:spLocks noGrp="1"/>
          </p:cNvSpPr>
          <p:nvPr>
            <p:ph type="sldNum" sz="quarter" idx="10"/>
          </p:nvPr>
        </p:nvSpPr>
        <p:spPr/>
        <p:txBody>
          <a:bodyPr/>
          <a:lstStyle/>
          <a:p>
            <a:fld id="{E12720E7-244C-4BA2-8B9D-EBEE9B6B4CF3}" type="slidenum">
              <a:rPr lang="en-US" smtClean="0"/>
              <a:t>3</a:t>
            </a:fld>
            <a:endParaRPr lang="en-US" dirty="0"/>
          </a:p>
        </p:txBody>
      </p:sp>
    </p:spTree>
    <p:extLst>
      <p:ext uri="{BB962C8B-B14F-4D97-AF65-F5344CB8AC3E}">
        <p14:creationId xmlns:p14="http://schemas.microsoft.com/office/powerpoint/2010/main" val="566999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examples of the extended form of the Table of Contents. As you can see there are level one subheadings here. Please do not include anything beyond a level one subheading.</a:t>
            </a:r>
          </a:p>
          <a:p>
            <a:endParaRPr lang="en-US" dirty="0"/>
          </a:p>
          <a:p>
            <a:r>
              <a:rPr lang="en-US" dirty="0"/>
              <a:t>The use of leader dots is required for all entries. </a:t>
            </a:r>
          </a:p>
          <a:p>
            <a:endParaRPr lang="en-US" dirty="0"/>
          </a:p>
          <a:p>
            <a:pPr defTabSz="914349">
              <a:defRPr/>
            </a:pPr>
            <a:r>
              <a:rPr lang="en-US" dirty="0"/>
              <a:t>Please refer to the formatting guide and sample pages for all the Table of Contents options and examples. </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30</a:t>
            </a:fld>
            <a:endParaRPr lang="en-US" dirty="0"/>
          </a:p>
        </p:txBody>
      </p:sp>
    </p:spTree>
    <p:extLst>
      <p:ext uri="{BB962C8B-B14F-4D97-AF65-F5344CB8AC3E}">
        <p14:creationId xmlns:p14="http://schemas.microsoft.com/office/powerpoint/2010/main" val="1998782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in the Table of Contents:</a:t>
            </a:r>
          </a:p>
          <a:p>
            <a:endParaRPr lang="en-US" dirty="0"/>
          </a:p>
          <a:p>
            <a:r>
              <a:rPr lang="en-US" dirty="0"/>
              <a:t>All chapter headings (or their equivalent if you are not using chapter headings) must be listed in the Table of Contents. </a:t>
            </a:r>
          </a:p>
          <a:p>
            <a:endParaRPr lang="en-US" dirty="0"/>
          </a:p>
          <a:p>
            <a:r>
              <a:rPr lang="en-US" dirty="0"/>
              <a:t>All wording, punctuation, and capitalization of your headings and sub-headings (if listed) must match exactly in the document and the table of contents.</a:t>
            </a:r>
          </a:p>
        </p:txBody>
      </p:sp>
      <p:sp>
        <p:nvSpPr>
          <p:cNvPr id="4" name="Slide Number Placeholder 3"/>
          <p:cNvSpPr>
            <a:spLocks noGrp="1"/>
          </p:cNvSpPr>
          <p:nvPr>
            <p:ph type="sldNum" sz="quarter" idx="10"/>
          </p:nvPr>
        </p:nvSpPr>
        <p:spPr/>
        <p:txBody>
          <a:bodyPr/>
          <a:lstStyle/>
          <a:p>
            <a:fld id="{E12720E7-244C-4BA2-8B9D-EBEE9B6B4CF3}" type="slidenum">
              <a:rPr lang="en-US" smtClean="0"/>
              <a:t>31</a:t>
            </a:fld>
            <a:endParaRPr lang="en-US" dirty="0"/>
          </a:p>
        </p:txBody>
      </p:sp>
    </p:spTree>
    <p:extLst>
      <p:ext uri="{BB962C8B-B14F-4D97-AF65-F5344CB8AC3E}">
        <p14:creationId xmlns:p14="http://schemas.microsoft.com/office/powerpoint/2010/main" val="3172326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examples of how the LIST OF SYMBOLS and LIST OF ABBREVIATIONS should be set up. These are not required pages.</a:t>
            </a:r>
          </a:p>
          <a:p>
            <a:endParaRPr lang="en-US" dirty="0"/>
          </a:p>
          <a:p>
            <a:r>
              <a:rPr lang="en-US" dirty="0"/>
              <a:t>If you are including a LIST OF TABLES and/or LIST OF FIGURES (which again, we are discouraging as they drastically increase the time it takes to review a document) they should be set up like these lists. We do have a sample LIST OF TABLES page in our sample page packet on our website.</a:t>
            </a:r>
          </a:p>
          <a:p>
            <a:endParaRPr lang="en-US" dirty="0"/>
          </a:p>
          <a:p>
            <a:r>
              <a:rPr lang="en-US" dirty="0"/>
              <a:t>Table and figure entries are to be single spaced within multi-line entries and there should be one double (or 1.5) space between each entry. Please note that if a LIST OF TABLES/FIGURES is included, the figure and table names and captions listed must match exactly with what is in the document in terms of wording, capitalization, and punctuation. </a:t>
            </a:r>
          </a:p>
        </p:txBody>
      </p:sp>
      <p:sp>
        <p:nvSpPr>
          <p:cNvPr id="4" name="Slide Number Placeholder 3"/>
          <p:cNvSpPr>
            <a:spLocks noGrp="1"/>
          </p:cNvSpPr>
          <p:nvPr>
            <p:ph type="sldNum" sz="quarter" idx="10"/>
          </p:nvPr>
        </p:nvSpPr>
        <p:spPr/>
        <p:txBody>
          <a:bodyPr/>
          <a:lstStyle/>
          <a:p>
            <a:fld id="{E12720E7-244C-4BA2-8B9D-EBEE9B6B4CF3}" type="slidenum">
              <a:rPr lang="en-US" smtClean="0"/>
              <a:t>32</a:t>
            </a:fld>
            <a:endParaRPr lang="en-US" dirty="0"/>
          </a:p>
        </p:txBody>
      </p:sp>
    </p:spTree>
    <p:extLst>
      <p:ext uri="{BB962C8B-B14F-4D97-AF65-F5344CB8AC3E}">
        <p14:creationId xmlns:p14="http://schemas.microsoft.com/office/powerpoint/2010/main" val="1071037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figures:</a:t>
            </a:r>
          </a:p>
          <a:p>
            <a:endParaRPr lang="en-US" dirty="0"/>
          </a:p>
          <a:p>
            <a:r>
              <a:rPr lang="en-US" dirty="0"/>
              <a:t>If you have a figure or a figure caption that continues onto a subsequent page, you need to know the following:  The figure name and at least the beginning of the caption are to appear on the first page WITH the figure.  Subsequent pages would have as an example Figure 1 (cont’d) on the TOP line of the page.  You would then continue with the figure or caption.  </a:t>
            </a:r>
          </a:p>
          <a:p>
            <a:endParaRPr lang="en-US" dirty="0"/>
          </a:p>
          <a:p>
            <a:r>
              <a:rPr lang="en-US" dirty="0"/>
              <a:t>You must be consistent in where you place your figure names and captions throughout the document.  Above the figure, or below as in this case, is fine.  You just need to have the same figure name and caption placement location for all figures in your document.  When a figure continues from one page to the next, the continuation statement is ALWAYS at the TOP of the page even if the original caption on the previous page was below the figure.</a:t>
            </a:r>
          </a:p>
        </p:txBody>
      </p:sp>
      <p:sp>
        <p:nvSpPr>
          <p:cNvPr id="4" name="Slide Number Placeholder 3"/>
          <p:cNvSpPr>
            <a:spLocks noGrp="1"/>
          </p:cNvSpPr>
          <p:nvPr>
            <p:ph type="sldNum" sz="quarter" idx="10"/>
          </p:nvPr>
        </p:nvSpPr>
        <p:spPr/>
        <p:txBody>
          <a:bodyPr/>
          <a:lstStyle/>
          <a:p>
            <a:fld id="{E12720E7-244C-4BA2-8B9D-EBEE9B6B4CF3}" type="slidenum">
              <a:rPr lang="en-US" smtClean="0"/>
              <a:t>33</a:t>
            </a:fld>
            <a:endParaRPr lang="en-US" dirty="0"/>
          </a:p>
        </p:txBody>
      </p:sp>
    </p:spTree>
    <p:extLst>
      <p:ext uri="{BB962C8B-B14F-4D97-AF65-F5344CB8AC3E}">
        <p14:creationId xmlns:p14="http://schemas.microsoft.com/office/powerpoint/2010/main" val="767230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tables and figures, regardless of their location in the document, must be numbered and captioned. If you have a LIST OF TABLES and/or a LIST OF FIGURES, all tables and figures must be included in them. </a:t>
            </a:r>
          </a:p>
          <a:p>
            <a:endParaRPr lang="en-US" dirty="0"/>
          </a:p>
          <a:p>
            <a:pPr defTabSz="914349">
              <a:defRPr/>
            </a:pPr>
            <a:r>
              <a:rPr lang="en-US" dirty="0"/>
              <a:t>Regarding tables:</a:t>
            </a:r>
          </a:p>
          <a:p>
            <a:endParaRPr lang="en-US" dirty="0"/>
          </a:p>
          <a:p>
            <a:r>
              <a:rPr lang="en-US" dirty="0"/>
              <a:t>If you have a table or a table caption that continues onto a subsequent page, the table name and at least the beginning of the caption are to appear on the first page WITH the table.  Subsequent pages would have, as an example  Table 1.1  (cont’d) on the TOP line of the page.  You would then continue with the table or caption.</a:t>
            </a:r>
          </a:p>
          <a:p>
            <a:endParaRPr lang="en-US" dirty="0"/>
          </a:p>
          <a:p>
            <a:r>
              <a:rPr lang="en-US" dirty="0"/>
              <a:t>You must be consistent in where you place your table names and captions throughout the document.  Above the table , or below, is fine.  You just need to have the same table name and caption placement location for all tables in your document. When a table continues from one page to the next, the continuation statement is ALWAYS at the TOP of the page even if the original caption on the previous page was below the table.</a:t>
            </a:r>
          </a:p>
        </p:txBody>
      </p:sp>
      <p:sp>
        <p:nvSpPr>
          <p:cNvPr id="4" name="Slide Number Placeholder 3"/>
          <p:cNvSpPr>
            <a:spLocks noGrp="1"/>
          </p:cNvSpPr>
          <p:nvPr>
            <p:ph type="sldNum" sz="quarter" idx="10"/>
          </p:nvPr>
        </p:nvSpPr>
        <p:spPr/>
        <p:txBody>
          <a:bodyPr/>
          <a:lstStyle/>
          <a:p>
            <a:fld id="{E12720E7-244C-4BA2-8B9D-EBEE9B6B4CF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67230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References pages consist of:</a:t>
            </a:r>
          </a:p>
          <a:p>
            <a:r>
              <a:rPr lang="en-US" dirty="0"/>
              <a:t>The bibliography and the appendix or appendices.</a:t>
            </a:r>
          </a:p>
          <a:p>
            <a:endParaRPr lang="en-US" dirty="0"/>
          </a:p>
          <a:p>
            <a:r>
              <a:rPr lang="en-US" dirty="0"/>
              <a:t>Reminder:  APPENDIX pages are always last regardless of being placed at the end of each chapter or at the end of the document.  If you have an appendix it is appear AFTER the Bibliography.</a:t>
            </a:r>
          </a:p>
        </p:txBody>
      </p:sp>
      <p:sp>
        <p:nvSpPr>
          <p:cNvPr id="4" name="Slide Number Placeholder 3"/>
          <p:cNvSpPr>
            <a:spLocks noGrp="1"/>
          </p:cNvSpPr>
          <p:nvPr>
            <p:ph type="sldNum" sz="quarter" idx="10"/>
          </p:nvPr>
        </p:nvSpPr>
        <p:spPr/>
        <p:txBody>
          <a:bodyPr/>
          <a:lstStyle/>
          <a:p>
            <a:fld id="{E12720E7-244C-4BA2-8B9D-EBEE9B6B4CF3}" type="slidenum">
              <a:rPr lang="en-US" smtClean="0"/>
              <a:t>35</a:t>
            </a:fld>
            <a:endParaRPr lang="en-US" dirty="0"/>
          </a:p>
        </p:txBody>
      </p:sp>
    </p:spTree>
    <p:extLst>
      <p:ext uri="{BB962C8B-B14F-4D97-AF65-F5344CB8AC3E}">
        <p14:creationId xmlns:p14="http://schemas.microsoft.com/office/powerpoint/2010/main" val="395734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need to include items like your IRB or IACUC letters, embargo form, or approval form in the appendix.</a:t>
            </a:r>
          </a:p>
        </p:txBody>
      </p:sp>
      <p:sp>
        <p:nvSpPr>
          <p:cNvPr id="4" name="Slide Number Placeholder 3"/>
          <p:cNvSpPr>
            <a:spLocks noGrp="1"/>
          </p:cNvSpPr>
          <p:nvPr>
            <p:ph type="sldNum" sz="quarter" idx="5"/>
          </p:nvPr>
        </p:nvSpPr>
        <p:spPr/>
        <p:txBody>
          <a:bodyPr/>
          <a:lstStyle/>
          <a:p>
            <a:fld id="{E12720E7-244C-4BA2-8B9D-EBEE9B6B4CF3}" type="slidenum">
              <a:rPr lang="en-US" smtClean="0"/>
              <a:t>36</a:t>
            </a:fld>
            <a:endParaRPr lang="en-US" dirty="0"/>
          </a:p>
        </p:txBody>
      </p:sp>
    </p:spTree>
    <p:extLst>
      <p:ext uri="{BB962C8B-B14F-4D97-AF65-F5344CB8AC3E}">
        <p14:creationId xmlns:p14="http://schemas.microsoft.com/office/powerpoint/2010/main" val="3120757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heading BIBLIOGRAPHY is to be centered left to right, at the top margin of the page and it is to be in all capital letters. </a:t>
            </a:r>
          </a:p>
          <a:p>
            <a:endParaRPr lang="en-US" dirty="0"/>
          </a:p>
          <a:p>
            <a:r>
              <a:rPr lang="en-US" dirty="0"/>
              <a:t>After the heading, follow the spacing guidelines and list your first entry.</a:t>
            </a:r>
          </a:p>
          <a:p>
            <a:endParaRPr lang="en-US" dirty="0"/>
          </a:p>
          <a:p>
            <a:r>
              <a:rPr lang="en-US" dirty="0"/>
              <a:t>Bibliography entries are to be single spaced within entries and double (or 1.5) spaced once between entries.</a:t>
            </a:r>
          </a:p>
          <a:p>
            <a:endParaRPr lang="en-US" dirty="0"/>
          </a:p>
          <a:p>
            <a:r>
              <a:rPr lang="en-US" dirty="0"/>
              <a:t>You should format your entries in the way that is the convention in your discipline.  All of your entries are to be formatted the same way to maintain consistency.</a:t>
            </a:r>
          </a:p>
        </p:txBody>
      </p:sp>
      <p:sp>
        <p:nvSpPr>
          <p:cNvPr id="4" name="Slide Number Placeholder 3"/>
          <p:cNvSpPr>
            <a:spLocks noGrp="1"/>
          </p:cNvSpPr>
          <p:nvPr>
            <p:ph type="sldNum" sz="quarter" idx="10"/>
          </p:nvPr>
        </p:nvSpPr>
        <p:spPr/>
        <p:txBody>
          <a:bodyPr/>
          <a:lstStyle/>
          <a:p>
            <a:fld id="{E12720E7-244C-4BA2-8B9D-EBEE9B6B4CF3}" type="slidenum">
              <a:rPr lang="en-US" smtClean="0"/>
              <a:t>37</a:t>
            </a:fld>
            <a:endParaRPr lang="en-US" dirty="0"/>
          </a:p>
        </p:txBody>
      </p:sp>
    </p:spTree>
    <p:extLst>
      <p:ext uri="{BB962C8B-B14F-4D97-AF65-F5344CB8AC3E}">
        <p14:creationId xmlns:p14="http://schemas.microsoft.com/office/powerpoint/2010/main" val="940590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most common formatting errors that we see are:</a:t>
            </a:r>
          </a:p>
          <a:p>
            <a:endParaRPr lang="en-US" dirty="0"/>
          </a:p>
          <a:p>
            <a:r>
              <a:rPr lang="en-US" dirty="0"/>
              <a:t>Incorrect page numbering of the preliminary pages.</a:t>
            </a:r>
          </a:p>
          <a:p>
            <a:endParaRPr lang="en-US" dirty="0"/>
          </a:p>
          <a:p>
            <a:r>
              <a:rPr lang="en-US" dirty="0"/>
              <a:t>Incorrect margins.</a:t>
            </a:r>
          </a:p>
          <a:p>
            <a:endParaRPr lang="en-US" dirty="0"/>
          </a:p>
          <a:p>
            <a:r>
              <a:rPr lang="en-US" dirty="0"/>
              <a:t>Incorrect formatting of the Title page.</a:t>
            </a:r>
          </a:p>
          <a:p>
            <a:endParaRPr lang="en-US" dirty="0"/>
          </a:p>
          <a:p>
            <a:r>
              <a:rPr lang="en-US" dirty="0"/>
              <a:t>Incorrect formatting of the Table of Contents.</a:t>
            </a:r>
          </a:p>
          <a:p>
            <a:endParaRPr lang="en-US" dirty="0"/>
          </a:p>
          <a:p>
            <a:r>
              <a:rPr lang="en-US" dirty="0"/>
              <a:t>This should serve as a reminder to read and follow the formatting guide </a:t>
            </a:r>
            <a:r>
              <a:rPr lang="en-US" b="1" u="sng" dirty="0"/>
              <a:t>before</a:t>
            </a:r>
            <a:r>
              <a:rPr lang="en-US" dirty="0"/>
              <a:t> submitting your document via ProQuest.</a:t>
            </a:r>
          </a:p>
          <a:p>
            <a:endParaRPr lang="en-US" dirty="0"/>
          </a:p>
          <a:p>
            <a:r>
              <a:rPr lang="en-US" dirty="0"/>
              <a:t>DO NOT use a bound copy of a document from your department or the library as an example.</a:t>
            </a:r>
          </a:p>
        </p:txBody>
      </p:sp>
      <p:sp>
        <p:nvSpPr>
          <p:cNvPr id="4" name="Slide Number Placeholder 3"/>
          <p:cNvSpPr>
            <a:spLocks noGrp="1"/>
          </p:cNvSpPr>
          <p:nvPr>
            <p:ph type="sldNum" sz="quarter" idx="10"/>
          </p:nvPr>
        </p:nvSpPr>
        <p:spPr/>
        <p:txBody>
          <a:bodyPr/>
          <a:lstStyle/>
          <a:p>
            <a:fld id="{E12720E7-244C-4BA2-8B9D-EBEE9B6B4CF3}" type="slidenum">
              <a:rPr lang="en-US" smtClean="0"/>
              <a:t>38</a:t>
            </a:fld>
            <a:endParaRPr lang="en-US" dirty="0"/>
          </a:p>
        </p:txBody>
      </p:sp>
    </p:spTree>
    <p:extLst>
      <p:ext uri="{BB962C8B-B14F-4D97-AF65-F5344CB8AC3E}">
        <p14:creationId xmlns:p14="http://schemas.microsoft.com/office/powerpoint/2010/main" val="1863802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ProQuest:</a:t>
            </a:r>
          </a:p>
          <a:p>
            <a:endParaRPr lang="en-US" dirty="0"/>
          </a:p>
          <a:p>
            <a:r>
              <a:rPr lang="en-US" dirty="0"/>
              <a:t>Using the instructions on the Graduate School’s website (</a:t>
            </a:r>
            <a:r>
              <a:rPr lang="en-US" dirty="0">
                <a:hlinkClick r:id="rId3"/>
              </a:rPr>
              <a:t>http://grad.msu.edu/etd/</a:t>
            </a:r>
            <a:r>
              <a:rPr lang="en-US" dirty="0"/>
              <a:t>) you will be able to successfully submit your thesis or dissertation electronically.</a:t>
            </a:r>
          </a:p>
          <a:p>
            <a:endParaRPr lang="en-US" dirty="0"/>
          </a:p>
          <a:p>
            <a:r>
              <a:rPr lang="en-US" dirty="0"/>
              <a:t>REMINDER:  at the ProQuest site you will be given the option to register for a copyright as part of the electronic submission.  You must choose to register, or not, for a copyright at the onset when creating your account.  There is a fee that must be paid up front if you do choose to have a copyright.  You may not add a copyright after the fact. This issue cannot be stressed enough.</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39</a:t>
            </a:fld>
            <a:endParaRPr lang="en-US" dirty="0"/>
          </a:p>
        </p:txBody>
      </p:sp>
    </p:spTree>
    <p:extLst>
      <p:ext uri="{BB962C8B-B14F-4D97-AF65-F5344CB8AC3E}">
        <p14:creationId xmlns:p14="http://schemas.microsoft.com/office/powerpoint/2010/main" val="269679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will this formatting workshop teach you?</a:t>
            </a:r>
          </a:p>
          <a:p>
            <a:endParaRPr lang="en-US" dirty="0"/>
          </a:p>
          <a:p>
            <a:r>
              <a:rPr lang="en-US" dirty="0"/>
              <a:t>It will teach you: </a:t>
            </a:r>
          </a:p>
          <a:p>
            <a:r>
              <a:rPr lang="en-US" dirty="0"/>
              <a:t>How to format your thesis or dissertation correctly.</a:t>
            </a:r>
          </a:p>
          <a:p>
            <a:r>
              <a:rPr lang="en-US" dirty="0"/>
              <a:t>How to successfully submit your electronic thesis or dissertation via ProQuest’s website.</a:t>
            </a:r>
          </a:p>
          <a:p>
            <a:r>
              <a:rPr lang="en-US" dirty="0"/>
              <a:t>And how to successfully complete the Graduate School requirements to finish your degree to receive your diploma.</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4</a:t>
            </a:fld>
            <a:endParaRPr lang="en-US" dirty="0"/>
          </a:p>
        </p:txBody>
      </p:sp>
    </p:spTree>
    <p:extLst>
      <p:ext uri="{BB962C8B-B14F-4D97-AF65-F5344CB8AC3E}">
        <p14:creationId xmlns:p14="http://schemas.microsoft.com/office/powerpoint/2010/main" val="129512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Graduate School’s thesis and dissertation site, click on the “Create a ProQuest account…” from the drop-down menu. Then click on the hyperlink in the second bullet point.  This heading gives you the link to ProQuest’s site and some additional information you need to know when creating your account.</a:t>
            </a:r>
          </a:p>
        </p:txBody>
      </p:sp>
      <p:sp>
        <p:nvSpPr>
          <p:cNvPr id="4" name="Slide Number Placeholder 3"/>
          <p:cNvSpPr>
            <a:spLocks noGrp="1"/>
          </p:cNvSpPr>
          <p:nvPr>
            <p:ph type="sldNum" sz="quarter" idx="10"/>
          </p:nvPr>
        </p:nvSpPr>
        <p:spPr/>
        <p:txBody>
          <a:bodyPr/>
          <a:lstStyle/>
          <a:p>
            <a:fld id="{E12720E7-244C-4BA2-8B9D-EBEE9B6B4CF3}" type="slidenum">
              <a:rPr lang="en-US" smtClean="0"/>
              <a:t>40</a:t>
            </a:fld>
            <a:endParaRPr lang="en-US" dirty="0"/>
          </a:p>
        </p:txBody>
      </p:sp>
    </p:spTree>
    <p:extLst>
      <p:ext uri="{BB962C8B-B14F-4D97-AF65-F5344CB8AC3E}">
        <p14:creationId xmlns:p14="http://schemas.microsoft.com/office/powerpoint/2010/main" val="1633982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cannot stress this enough…</a:t>
            </a:r>
            <a:r>
              <a:rPr lang="en-US" b="1" u="sng" dirty="0">
                <a:solidFill>
                  <a:schemeClr val="tx1"/>
                </a:solidFill>
              </a:rPr>
              <a:t>Do not</a:t>
            </a:r>
            <a:r>
              <a:rPr lang="en-US" b="1" u="none" dirty="0">
                <a:solidFill>
                  <a:schemeClr val="tx1"/>
                </a:solidFill>
              </a:rPr>
              <a:t> </a:t>
            </a:r>
            <a:r>
              <a:rPr lang="en-US" dirty="0"/>
              <a:t>submit your document via ProQuest before your defense or before you have made the corrections that your committee requires.  </a:t>
            </a:r>
          </a:p>
          <a:p>
            <a:endParaRPr lang="en-US" dirty="0"/>
          </a:p>
          <a:p>
            <a:r>
              <a:rPr lang="en-US" dirty="0"/>
              <a:t>You should also be aware that if you submit your document via ProQuest and it is considered to be formatted correctly at the very first submission and all required paperwork has been turned in—your document will be accepted and delivered for publishing even if you weren’t ready for it to be published.  Some students in the past have submitted a perfect document, submitted all the required paperwork and they hadn’t even defended yet.  It is a time-consuming process to get the document back from ProQuest’s production queue and out of the MSU library so that you can make additional changes.</a:t>
            </a:r>
          </a:p>
          <a:p>
            <a:endParaRPr lang="en-US" dirty="0"/>
          </a:p>
          <a:p>
            <a:r>
              <a:rPr lang="en-US" dirty="0"/>
              <a:t>The document that you submit for the first time via ProQuest needs to be the one that is ready to go to publishing once it is deemed to be formatted correctly.  This means that no further corrections need to be made to the content—you have successfully defended and have already made the corrections that your committee required.</a:t>
            </a:r>
          </a:p>
          <a:p>
            <a:endParaRPr lang="en-US" dirty="0"/>
          </a:p>
          <a:p>
            <a:r>
              <a:rPr lang="en-US" dirty="0"/>
              <a:t>It is highly recommended that you check your spelling and grammar before you do the initial submission to ProQuest.  The Graduate School does not read the documents for content.  We are only looking at the formatting.</a:t>
            </a:r>
          </a:p>
        </p:txBody>
      </p:sp>
      <p:sp>
        <p:nvSpPr>
          <p:cNvPr id="4" name="Slide Number Placeholder 3"/>
          <p:cNvSpPr>
            <a:spLocks noGrp="1"/>
          </p:cNvSpPr>
          <p:nvPr>
            <p:ph type="sldNum" sz="quarter" idx="10"/>
          </p:nvPr>
        </p:nvSpPr>
        <p:spPr/>
        <p:txBody>
          <a:bodyPr/>
          <a:lstStyle/>
          <a:p>
            <a:fld id="{E12720E7-244C-4BA2-8B9D-EBEE9B6B4CF3}" type="slidenum">
              <a:rPr lang="en-US" smtClean="0"/>
              <a:t>41</a:t>
            </a:fld>
            <a:endParaRPr lang="en-US" dirty="0"/>
          </a:p>
        </p:txBody>
      </p:sp>
    </p:spTree>
    <p:extLst>
      <p:ext uri="{BB962C8B-B14F-4D97-AF65-F5344CB8AC3E}">
        <p14:creationId xmlns:p14="http://schemas.microsoft.com/office/powerpoint/2010/main" val="3011424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additional comments about submitting your document:</a:t>
            </a:r>
          </a:p>
          <a:p>
            <a:endParaRPr lang="en-US" dirty="0"/>
          </a:p>
          <a:p>
            <a:r>
              <a:rPr lang="en-US" dirty="0"/>
              <a:t>First: DO NOT email a word version or a PDF version of your document to the Graduate School for review.  We only review documents that have been submitted through the ProQuest system</a:t>
            </a:r>
          </a:p>
          <a:p>
            <a:endParaRPr lang="en-US" dirty="0"/>
          </a:p>
          <a:p>
            <a:r>
              <a:rPr lang="en-US" dirty="0"/>
              <a:t>Secondly: We do not do “format checks” before you submit your document to ProQuest.  You are to read and follow the formatting guide to the best of your ability, prepare your document accordingly, and submit to ProQuest after your defense and after you have made the corrections your committee requests. </a:t>
            </a:r>
          </a:p>
        </p:txBody>
      </p:sp>
      <p:sp>
        <p:nvSpPr>
          <p:cNvPr id="4" name="Slide Number Placeholder 3"/>
          <p:cNvSpPr>
            <a:spLocks noGrp="1"/>
          </p:cNvSpPr>
          <p:nvPr>
            <p:ph type="sldNum" sz="quarter" idx="10"/>
          </p:nvPr>
        </p:nvSpPr>
        <p:spPr/>
        <p:txBody>
          <a:bodyPr/>
          <a:lstStyle/>
          <a:p>
            <a:fld id="{E12720E7-244C-4BA2-8B9D-EBEE9B6B4CF3}" type="slidenum">
              <a:rPr lang="en-US" smtClean="0"/>
              <a:t>42</a:t>
            </a:fld>
            <a:endParaRPr lang="en-US" dirty="0"/>
          </a:p>
        </p:txBody>
      </p:sp>
    </p:spTree>
    <p:extLst>
      <p:ext uri="{BB962C8B-B14F-4D97-AF65-F5344CB8AC3E}">
        <p14:creationId xmlns:p14="http://schemas.microsoft.com/office/powerpoint/2010/main" val="27375536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process going for publication in ProQuest….</a:t>
            </a:r>
          </a:p>
          <a:p>
            <a:endParaRPr lang="en-US" dirty="0"/>
          </a:p>
          <a:p>
            <a:r>
              <a:rPr lang="en-US" dirty="0"/>
              <a:t>Every student is to prepare their thesis or dissertation following the current formatting guide.</a:t>
            </a:r>
          </a:p>
        </p:txBody>
      </p:sp>
      <p:sp>
        <p:nvSpPr>
          <p:cNvPr id="4" name="Slide Number Placeholder 3"/>
          <p:cNvSpPr>
            <a:spLocks noGrp="1"/>
          </p:cNvSpPr>
          <p:nvPr>
            <p:ph type="sldNum" sz="quarter" idx="10"/>
          </p:nvPr>
        </p:nvSpPr>
        <p:spPr/>
        <p:txBody>
          <a:bodyPr/>
          <a:lstStyle/>
          <a:p>
            <a:fld id="{E12720E7-244C-4BA2-8B9D-EBEE9B6B4CF3}" type="slidenum">
              <a:rPr lang="en-US" smtClean="0"/>
              <a:t>43</a:t>
            </a:fld>
            <a:endParaRPr lang="en-US" dirty="0"/>
          </a:p>
        </p:txBody>
      </p:sp>
    </p:spTree>
    <p:extLst>
      <p:ext uri="{BB962C8B-B14F-4D97-AF65-F5344CB8AC3E}">
        <p14:creationId xmlns:p14="http://schemas.microsoft.com/office/powerpoint/2010/main" val="344783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every student must turn in a completely and accurately filled out approval form.</a:t>
            </a:r>
          </a:p>
        </p:txBody>
      </p:sp>
      <p:sp>
        <p:nvSpPr>
          <p:cNvPr id="4" name="Slide Number Placeholder 3"/>
          <p:cNvSpPr>
            <a:spLocks noGrp="1"/>
          </p:cNvSpPr>
          <p:nvPr>
            <p:ph type="sldNum" sz="quarter" idx="10"/>
          </p:nvPr>
        </p:nvSpPr>
        <p:spPr/>
        <p:txBody>
          <a:bodyPr/>
          <a:lstStyle/>
          <a:p>
            <a:fld id="{E12720E7-244C-4BA2-8B9D-EBEE9B6B4CF3}" type="slidenum">
              <a:rPr lang="en-US" smtClean="0"/>
              <a:t>44</a:t>
            </a:fld>
            <a:endParaRPr lang="en-US" dirty="0"/>
          </a:p>
        </p:txBody>
      </p:sp>
    </p:spTree>
    <p:extLst>
      <p:ext uri="{BB962C8B-B14F-4D97-AF65-F5344CB8AC3E}">
        <p14:creationId xmlns:p14="http://schemas.microsoft.com/office/powerpoint/2010/main" val="3420901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1"/>
            <a:ext cx="5608320" cy="4880610"/>
          </a:xfrm>
        </p:spPr>
        <p:txBody>
          <a:bodyPr/>
          <a:lstStyle/>
          <a:p>
            <a:r>
              <a:rPr lang="en-US" dirty="0">
                <a:solidFill>
                  <a:schemeClr val="tx1"/>
                </a:solidFill>
              </a:rPr>
              <a:t>You can see a sample </a:t>
            </a:r>
            <a:r>
              <a:rPr lang="en-US" dirty="0"/>
              <a:t>of the approval form on the right.  It is an online form that is found on our website.</a:t>
            </a:r>
          </a:p>
          <a:p>
            <a:endParaRPr lang="en-US" dirty="0"/>
          </a:p>
          <a:p>
            <a:r>
              <a:rPr lang="en-US" dirty="0"/>
              <a:t>The title of your document is to be listed exactly as it is in your ProQuest account and on your title page.</a:t>
            </a:r>
          </a:p>
          <a:p>
            <a:r>
              <a:rPr lang="en-US" dirty="0"/>
              <a:t>Your name is to be listed exactly as it appears on your ProQuest account, title page, and copyright page (if you have a copyright page). This must be the name recognized by the MSU registrar’s office. No nicknames are allowed.</a:t>
            </a:r>
          </a:p>
        </p:txBody>
      </p:sp>
      <p:sp>
        <p:nvSpPr>
          <p:cNvPr id="4" name="Slide Number Placeholder 3"/>
          <p:cNvSpPr>
            <a:spLocks noGrp="1"/>
          </p:cNvSpPr>
          <p:nvPr>
            <p:ph type="sldNum" sz="quarter" idx="10"/>
          </p:nvPr>
        </p:nvSpPr>
        <p:spPr/>
        <p:txBody>
          <a:bodyPr/>
          <a:lstStyle/>
          <a:p>
            <a:fld id="{E12720E7-244C-4BA2-8B9D-EBEE9B6B4CF3}" type="slidenum">
              <a:rPr lang="en-US" smtClean="0"/>
              <a:t>45</a:t>
            </a:fld>
            <a:endParaRPr lang="en-US" dirty="0"/>
          </a:p>
        </p:txBody>
      </p:sp>
    </p:spTree>
    <p:extLst>
      <p:ext uri="{BB962C8B-B14F-4D97-AF65-F5344CB8AC3E}">
        <p14:creationId xmlns:p14="http://schemas.microsoft.com/office/powerpoint/2010/main" val="3402009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IRB letter.</a:t>
            </a:r>
          </a:p>
          <a:p>
            <a:endParaRPr lang="en-US" dirty="0"/>
          </a:p>
          <a:p>
            <a:r>
              <a:rPr lang="en-US" dirty="0"/>
              <a:t>This letter is going to be addressed to your Principle Investigator (or PI). Your name may or may not be cc’d on the bottom.  </a:t>
            </a:r>
          </a:p>
          <a:p>
            <a:endParaRPr lang="en-US" dirty="0"/>
          </a:p>
          <a:p>
            <a:r>
              <a:rPr lang="en-US" dirty="0"/>
              <a:t>If you have questions about research with human subjects and whether IRB approval is needed for your project, you need to contact the IRB office at the contact information on this page.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46</a:t>
            </a:fld>
            <a:endParaRPr lang="en-US" dirty="0"/>
          </a:p>
        </p:txBody>
      </p:sp>
    </p:spTree>
    <p:extLst>
      <p:ext uri="{BB962C8B-B14F-4D97-AF65-F5344CB8AC3E}">
        <p14:creationId xmlns:p14="http://schemas.microsoft.com/office/powerpoint/2010/main" val="41902209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What are acceptable forms of proof that you are an approved researcher on a project?</a:t>
            </a:r>
          </a:p>
          <a:p>
            <a:pPr defTabSz="914349">
              <a:defRPr/>
            </a:pPr>
            <a:endParaRPr lang="en-US" dirty="0"/>
          </a:p>
          <a:p>
            <a:pPr defTabSz="914349">
              <a:defRPr/>
            </a:pPr>
            <a:r>
              <a:rPr lang="en-US" dirty="0"/>
              <a:t>The first option is to submit a CLICK screenshot. The </a:t>
            </a:r>
            <a:r>
              <a:rPr lang="en-US" sz="1800" dirty="0">
                <a:latin typeface="Calibri" panose="020F0502020204030204" pitchFamily="34" charset="0"/>
              </a:rPr>
              <a:t>CLICK screenshot must start at the green box that says “APPROVED” and extend so it includes information in the “Contacts” tab below the flow chart. We must see your name and your role in the project.</a:t>
            </a:r>
            <a:endParaRPr lang="en-US" dirty="0"/>
          </a:p>
          <a:p>
            <a:pPr defTabSz="914349">
              <a:defRPr/>
            </a:pPr>
            <a:endParaRPr lang="en-US" dirty="0"/>
          </a:p>
          <a:p>
            <a:pPr defTabSz="914349">
              <a:defRPr/>
            </a:pPr>
            <a:r>
              <a:rPr lang="en-US" dirty="0"/>
              <a:t>If you are not submitting a CLICK screenshot, then you will need the PI to send an email to the emailed listed here with the IRB number, title of the project, your name, and a statement saying you were an approved research on the project. If your advisor is not the PI, then they may not confirm you were an approved researcher. Only the PI can do this.</a:t>
            </a:r>
          </a:p>
          <a:p>
            <a:endParaRPr lang="en-US" dirty="0"/>
          </a:p>
        </p:txBody>
      </p:sp>
      <p:sp>
        <p:nvSpPr>
          <p:cNvPr id="4" name="Slide Number Placeholder 3"/>
          <p:cNvSpPr>
            <a:spLocks noGrp="1"/>
          </p:cNvSpPr>
          <p:nvPr>
            <p:ph type="sldNum" sz="quarter" idx="5"/>
          </p:nvPr>
        </p:nvSpPr>
        <p:spPr/>
        <p:txBody>
          <a:bodyPr/>
          <a:lstStyle/>
          <a:p>
            <a:fld id="{E12720E7-244C-4BA2-8B9D-EBEE9B6B4CF3}" type="slidenum">
              <a:rPr lang="en-US" smtClean="0"/>
              <a:t>47</a:t>
            </a:fld>
            <a:endParaRPr lang="en-US" dirty="0"/>
          </a:p>
        </p:txBody>
      </p:sp>
    </p:spTree>
    <p:extLst>
      <p:ext uri="{BB962C8B-B14F-4D97-AF65-F5344CB8AC3E}">
        <p14:creationId xmlns:p14="http://schemas.microsoft.com/office/powerpoint/2010/main" val="994519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used vertebrate animal subjects, you must provide a copy of the IACUC letter.  This letter will be addressed to your PI.  Your name will not be listed on this letter.</a:t>
            </a:r>
          </a:p>
          <a:p>
            <a:endParaRPr lang="en-US" dirty="0"/>
          </a:p>
          <a:p>
            <a:r>
              <a:rPr lang="en-US" dirty="0"/>
              <a:t>If you have questions about research with vertebrate animal subjects and whether IACUC approval is needed for your project, you need to contact  the Animal Care office at the contact information on this page.</a:t>
            </a:r>
          </a:p>
        </p:txBody>
      </p:sp>
      <p:sp>
        <p:nvSpPr>
          <p:cNvPr id="4" name="Slide Number Placeholder 3"/>
          <p:cNvSpPr>
            <a:spLocks noGrp="1"/>
          </p:cNvSpPr>
          <p:nvPr>
            <p:ph type="sldNum" sz="quarter" idx="10"/>
          </p:nvPr>
        </p:nvSpPr>
        <p:spPr/>
        <p:txBody>
          <a:bodyPr/>
          <a:lstStyle/>
          <a:p>
            <a:fld id="{E12720E7-244C-4BA2-8B9D-EBEE9B6B4CF3}" type="slidenum">
              <a:rPr lang="en-US" smtClean="0"/>
              <a:t>48</a:t>
            </a:fld>
            <a:endParaRPr lang="en-US" dirty="0"/>
          </a:p>
        </p:txBody>
      </p:sp>
    </p:spTree>
    <p:extLst>
      <p:ext uri="{BB962C8B-B14F-4D97-AF65-F5344CB8AC3E}">
        <p14:creationId xmlns:p14="http://schemas.microsoft.com/office/powerpoint/2010/main" val="752579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 must complete the graduate school exit survey.</a:t>
            </a:r>
          </a:p>
          <a:p>
            <a:endParaRPr lang="en-US" dirty="0"/>
          </a:p>
          <a:p>
            <a:r>
              <a:rPr lang="en-US" dirty="0"/>
              <a:t>Only students who have applied to graduate will have access to this survey.  On our website there is information about what you should do if you have applied to graduate, but you still do not have access to the survey.</a:t>
            </a:r>
          </a:p>
        </p:txBody>
      </p:sp>
      <p:sp>
        <p:nvSpPr>
          <p:cNvPr id="4" name="Slide Number Placeholder 3"/>
          <p:cNvSpPr>
            <a:spLocks noGrp="1"/>
          </p:cNvSpPr>
          <p:nvPr>
            <p:ph type="sldNum" sz="quarter" idx="10"/>
          </p:nvPr>
        </p:nvSpPr>
        <p:spPr/>
        <p:txBody>
          <a:bodyPr/>
          <a:lstStyle/>
          <a:p>
            <a:fld id="{E12720E7-244C-4BA2-8B9D-EBEE9B6B4CF3}" type="slidenum">
              <a:rPr lang="en-US" smtClean="0"/>
              <a:t>49</a:t>
            </a:fld>
            <a:endParaRPr lang="en-US" dirty="0"/>
          </a:p>
        </p:txBody>
      </p:sp>
    </p:spTree>
    <p:extLst>
      <p:ext uri="{BB962C8B-B14F-4D97-AF65-F5344CB8AC3E}">
        <p14:creationId xmlns:p14="http://schemas.microsoft.com/office/powerpoint/2010/main" val="155655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requirements apply to all dissertations and all Plan A Master’s theses.</a:t>
            </a:r>
          </a:p>
          <a:p>
            <a:endParaRPr lang="en-US" dirty="0"/>
          </a:p>
          <a:p>
            <a:r>
              <a:rPr lang="en-US" dirty="0"/>
              <a:t>Plan B master’s students should contact their department regarding the submission of their papers.  Plan B theses do not get submitted through ProQuest.</a:t>
            </a:r>
          </a:p>
        </p:txBody>
      </p:sp>
      <p:sp>
        <p:nvSpPr>
          <p:cNvPr id="4" name="Slide Number Placeholder 3"/>
          <p:cNvSpPr>
            <a:spLocks noGrp="1"/>
          </p:cNvSpPr>
          <p:nvPr>
            <p:ph type="sldNum" sz="quarter" idx="10"/>
          </p:nvPr>
        </p:nvSpPr>
        <p:spPr/>
        <p:txBody>
          <a:bodyPr/>
          <a:lstStyle/>
          <a:p>
            <a:fld id="{E12720E7-244C-4BA2-8B9D-EBEE9B6B4CF3}" type="slidenum">
              <a:rPr lang="en-US" smtClean="0"/>
              <a:t>5</a:t>
            </a:fld>
            <a:endParaRPr lang="en-US" dirty="0"/>
          </a:p>
        </p:txBody>
      </p:sp>
    </p:spTree>
    <p:extLst>
      <p:ext uri="{BB962C8B-B14F-4D97-AF65-F5344CB8AC3E}">
        <p14:creationId xmlns:p14="http://schemas.microsoft.com/office/powerpoint/2010/main" val="3628522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Participation in the exit survey is important because data from this survey is used in guiding decisions about services and initiatives for graduate students.</a:t>
            </a:r>
          </a:p>
          <a:p>
            <a:endParaRPr lang="en-US" dirty="0"/>
          </a:p>
          <a:p>
            <a:r>
              <a:rPr lang="en-US" dirty="0"/>
              <a:t>Your identity is kept confidential.</a:t>
            </a:r>
          </a:p>
          <a:p>
            <a:endParaRPr lang="en-US" dirty="0"/>
          </a:p>
          <a:p>
            <a:r>
              <a:rPr lang="en-US" dirty="0"/>
              <a:t>The links for the doctoral and master’s surveys are listed here and on our website.</a:t>
            </a:r>
          </a:p>
        </p:txBody>
      </p:sp>
      <p:sp>
        <p:nvSpPr>
          <p:cNvPr id="4" name="Slide Number Placeholder 3"/>
          <p:cNvSpPr>
            <a:spLocks noGrp="1"/>
          </p:cNvSpPr>
          <p:nvPr>
            <p:ph type="sldNum" sz="quarter" idx="10"/>
          </p:nvPr>
        </p:nvSpPr>
        <p:spPr/>
        <p:txBody>
          <a:bodyPr/>
          <a:lstStyle/>
          <a:p>
            <a:fld id="{E12720E7-244C-4BA2-8B9D-EBEE9B6B4CF3}" type="slidenum">
              <a:rPr lang="en-US" smtClean="0"/>
              <a:t>50</a:t>
            </a:fld>
            <a:endParaRPr lang="en-US" dirty="0"/>
          </a:p>
        </p:txBody>
      </p:sp>
    </p:spTree>
    <p:extLst>
      <p:ext uri="{BB962C8B-B14F-4D97-AF65-F5344CB8AC3E}">
        <p14:creationId xmlns:p14="http://schemas.microsoft.com/office/powerpoint/2010/main" val="2839286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doctoral students are to complete the Survey of Earned doctorates.  The survey takes about 10 minutes to complete, and it is vital that you fill it out as completely as possible.</a:t>
            </a:r>
          </a:p>
        </p:txBody>
      </p:sp>
      <p:sp>
        <p:nvSpPr>
          <p:cNvPr id="4" name="Slide Number Placeholder 3"/>
          <p:cNvSpPr>
            <a:spLocks noGrp="1"/>
          </p:cNvSpPr>
          <p:nvPr>
            <p:ph type="sldNum" sz="quarter" idx="10"/>
          </p:nvPr>
        </p:nvSpPr>
        <p:spPr/>
        <p:txBody>
          <a:bodyPr/>
          <a:lstStyle/>
          <a:p>
            <a:fld id="{E12720E7-244C-4BA2-8B9D-EBEE9B6B4CF3}" type="slidenum">
              <a:rPr lang="en-US" smtClean="0"/>
              <a:t>51</a:t>
            </a:fld>
            <a:endParaRPr lang="en-US" dirty="0"/>
          </a:p>
        </p:txBody>
      </p:sp>
    </p:spTree>
    <p:extLst>
      <p:ext uri="{BB962C8B-B14F-4D97-AF65-F5344CB8AC3E}">
        <p14:creationId xmlns:p14="http://schemas.microsoft.com/office/powerpoint/2010/main" val="23740649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listed on this page will take you to the registration screen for the survey.</a:t>
            </a:r>
          </a:p>
          <a:p>
            <a:endParaRPr lang="en-US" dirty="0"/>
          </a:p>
          <a:p>
            <a:r>
              <a:rPr lang="en-US" dirty="0"/>
              <a:t>You will then be emailed a PIN, a password, and a link to the web survey.</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52</a:t>
            </a:fld>
            <a:endParaRPr lang="en-US" dirty="0"/>
          </a:p>
        </p:txBody>
      </p:sp>
    </p:spTree>
    <p:extLst>
      <p:ext uri="{BB962C8B-B14F-4D97-AF65-F5344CB8AC3E}">
        <p14:creationId xmlns:p14="http://schemas.microsoft.com/office/powerpoint/2010/main" val="27992191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 State University requires verification of completion of this survey.  It is part of the required paperwork that we need for all doctoral students.  After you complete the survey a copy of the certificate of completion is automatically sent to the Graduate School.  It is recommended that you have a copy to sent to you for your own records.</a:t>
            </a:r>
          </a:p>
        </p:txBody>
      </p:sp>
      <p:sp>
        <p:nvSpPr>
          <p:cNvPr id="4" name="Slide Number Placeholder 3"/>
          <p:cNvSpPr>
            <a:spLocks noGrp="1"/>
          </p:cNvSpPr>
          <p:nvPr>
            <p:ph type="sldNum" sz="quarter" idx="10"/>
          </p:nvPr>
        </p:nvSpPr>
        <p:spPr/>
        <p:txBody>
          <a:bodyPr/>
          <a:lstStyle/>
          <a:p>
            <a:fld id="{E12720E7-244C-4BA2-8B9D-EBEE9B6B4CF3}" type="slidenum">
              <a:rPr lang="en-US" smtClean="0"/>
              <a:t>53</a:t>
            </a:fld>
            <a:endParaRPr lang="en-US" dirty="0"/>
          </a:p>
        </p:txBody>
      </p:sp>
    </p:spTree>
    <p:extLst>
      <p:ext uri="{BB962C8B-B14F-4D97-AF65-F5344CB8AC3E}">
        <p14:creationId xmlns:p14="http://schemas.microsoft.com/office/powerpoint/2010/main" val="27988451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time to click on the link to go to ProQuest’s site.</a:t>
            </a:r>
          </a:p>
        </p:txBody>
      </p:sp>
      <p:sp>
        <p:nvSpPr>
          <p:cNvPr id="4" name="Slide Number Placeholder 3"/>
          <p:cNvSpPr>
            <a:spLocks noGrp="1"/>
          </p:cNvSpPr>
          <p:nvPr>
            <p:ph type="sldNum" sz="quarter" idx="10"/>
          </p:nvPr>
        </p:nvSpPr>
        <p:spPr/>
        <p:txBody>
          <a:bodyPr/>
          <a:lstStyle/>
          <a:p>
            <a:fld id="{E12720E7-244C-4BA2-8B9D-EBEE9B6B4CF3}" type="slidenum">
              <a:rPr lang="en-US" smtClean="0"/>
              <a:t>54</a:t>
            </a:fld>
            <a:endParaRPr lang="en-US" dirty="0"/>
          </a:p>
        </p:txBody>
      </p:sp>
    </p:spTree>
    <p:extLst>
      <p:ext uri="{BB962C8B-B14F-4D97-AF65-F5344CB8AC3E}">
        <p14:creationId xmlns:p14="http://schemas.microsoft.com/office/powerpoint/2010/main" val="391685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on that link you will see the MSU seal in the upper right-hand corner and it will have text that says “Publishing your dissertation or thesis at Michigan State University.  Make sure it says MSU here.  </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55</a:t>
            </a:fld>
            <a:endParaRPr lang="en-US" dirty="0"/>
          </a:p>
        </p:txBody>
      </p:sp>
    </p:spTree>
    <p:extLst>
      <p:ext uri="{BB962C8B-B14F-4D97-AF65-F5344CB8AC3E}">
        <p14:creationId xmlns:p14="http://schemas.microsoft.com/office/powerpoint/2010/main" val="1180013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instructions that you need to read about submitting your document, where to find help, and requirements for MSU.  Please read this thoroughly before creating your account.</a:t>
            </a:r>
          </a:p>
        </p:txBody>
      </p:sp>
      <p:sp>
        <p:nvSpPr>
          <p:cNvPr id="4" name="Slide Number Placeholder 3"/>
          <p:cNvSpPr>
            <a:spLocks noGrp="1"/>
          </p:cNvSpPr>
          <p:nvPr>
            <p:ph type="sldNum" sz="quarter" idx="10"/>
          </p:nvPr>
        </p:nvSpPr>
        <p:spPr/>
        <p:txBody>
          <a:bodyPr/>
          <a:lstStyle/>
          <a:p>
            <a:fld id="{E12720E7-244C-4BA2-8B9D-EBEE9B6B4CF3}" type="slidenum">
              <a:rPr lang="en-US" smtClean="0"/>
              <a:t>56</a:t>
            </a:fld>
            <a:endParaRPr lang="en-US" dirty="0"/>
          </a:p>
        </p:txBody>
      </p:sp>
    </p:spTree>
    <p:extLst>
      <p:ext uri="{BB962C8B-B14F-4D97-AF65-F5344CB8AC3E}">
        <p14:creationId xmlns:p14="http://schemas.microsoft.com/office/powerpoint/2010/main" val="23644080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have to type in some details</a:t>
            </a:r>
          </a:p>
          <a:p>
            <a:endParaRPr lang="en-US" dirty="0"/>
          </a:p>
          <a:p>
            <a:r>
              <a:rPr lang="en-US" dirty="0"/>
              <a:t>Title of your document</a:t>
            </a:r>
          </a:p>
          <a:p>
            <a:r>
              <a:rPr lang="en-US" dirty="0"/>
              <a:t>Name</a:t>
            </a:r>
          </a:p>
          <a:p>
            <a:r>
              <a:rPr lang="en-US" dirty="0"/>
              <a:t>Email</a:t>
            </a:r>
          </a:p>
          <a:p>
            <a:r>
              <a:rPr lang="en-US" dirty="0"/>
              <a:t>Your degree granting unit and degree</a:t>
            </a:r>
          </a:p>
          <a:p>
            <a:r>
              <a:rPr lang="en-US" dirty="0"/>
              <a:t>Committee members</a:t>
            </a:r>
          </a:p>
          <a:p>
            <a:r>
              <a:rPr lang="en-US" dirty="0"/>
              <a:t>Abstract</a:t>
            </a:r>
          </a:p>
          <a:p>
            <a:r>
              <a:rPr lang="en-US" dirty="0"/>
              <a:t>Etc.</a:t>
            </a:r>
          </a:p>
          <a:p>
            <a:endParaRPr lang="en-US" dirty="0"/>
          </a:p>
          <a:p>
            <a:r>
              <a:rPr lang="en-US" dirty="0"/>
              <a:t>Ensure that your name listed here matches the rest of your submission.</a:t>
            </a:r>
          </a:p>
          <a:p>
            <a:endParaRPr lang="en-US" dirty="0"/>
          </a:p>
          <a:p>
            <a:r>
              <a:rPr lang="en-US" dirty="0"/>
              <a:t>Remember the email address that you enter because this is the address all correspondence regarding your document will go.</a:t>
            </a:r>
          </a:p>
          <a:p>
            <a:endParaRPr lang="en-US" dirty="0"/>
          </a:p>
          <a:p>
            <a:r>
              <a:rPr lang="en-US" dirty="0"/>
              <a:t>Make sure your title is spelled correctly and it matches the rest of your submission</a:t>
            </a:r>
          </a:p>
        </p:txBody>
      </p:sp>
      <p:sp>
        <p:nvSpPr>
          <p:cNvPr id="4" name="Slide Number Placeholder 3"/>
          <p:cNvSpPr>
            <a:spLocks noGrp="1"/>
          </p:cNvSpPr>
          <p:nvPr>
            <p:ph type="sldNum" sz="quarter" idx="10"/>
          </p:nvPr>
        </p:nvSpPr>
        <p:spPr/>
        <p:txBody>
          <a:bodyPr/>
          <a:lstStyle/>
          <a:p>
            <a:fld id="{E12720E7-244C-4BA2-8B9D-EBEE9B6B4CF3}" type="slidenum">
              <a:rPr lang="en-US" smtClean="0"/>
              <a:t>57</a:t>
            </a:fld>
            <a:endParaRPr lang="en-US" dirty="0"/>
          </a:p>
        </p:txBody>
      </p:sp>
    </p:spTree>
    <p:extLst>
      <p:ext uri="{BB962C8B-B14F-4D97-AF65-F5344CB8AC3E}">
        <p14:creationId xmlns:p14="http://schemas.microsoft.com/office/powerpoint/2010/main" val="782303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Graduate School has a handful of ETD Administrators to review documents. During the early parts of each semester, we strive to get notes out to students within 2 business days. As we get closer to our ETD Deadlines each semester, it may take a little longer to get notes out as we get a large influx of documents and, therefore, it takes longer to get to all of them. Each document is reviewed by a person and not run through a program. We always appreciate your patience.</a:t>
            </a:r>
          </a:p>
        </p:txBody>
      </p:sp>
      <p:sp>
        <p:nvSpPr>
          <p:cNvPr id="4" name="Slide Number Placeholder 3"/>
          <p:cNvSpPr>
            <a:spLocks noGrp="1"/>
          </p:cNvSpPr>
          <p:nvPr>
            <p:ph type="sldNum" sz="quarter" idx="10"/>
          </p:nvPr>
        </p:nvSpPr>
        <p:spPr/>
        <p:txBody>
          <a:bodyPr/>
          <a:lstStyle/>
          <a:p>
            <a:fld id="{E12720E7-244C-4BA2-8B9D-EBEE9B6B4CF3}" type="slidenum">
              <a:rPr lang="en-US" smtClean="0"/>
              <a:t>58</a:t>
            </a:fld>
            <a:endParaRPr lang="en-US" dirty="0"/>
          </a:p>
        </p:txBody>
      </p:sp>
    </p:spTree>
    <p:extLst>
      <p:ext uri="{BB962C8B-B14F-4D97-AF65-F5344CB8AC3E}">
        <p14:creationId xmlns:p14="http://schemas.microsoft.com/office/powerpoint/2010/main" val="677228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submission to the Graduate School and then a submission to ProQuest. There is only one submission, and it is to ProQuest.</a:t>
            </a:r>
          </a:p>
        </p:txBody>
      </p:sp>
      <p:sp>
        <p:nvSpPr>
          <p:cNvPr id="4" name="Slide Number Placeholder 3"/>
          <p:cNvSpPr>
            <a:spLocks noGrp="1"/>
          </p:cNvSpPr>
          <p:nvPr>
            <p:ph type="sldNum" sz="quarter" idx="10"/>
          </p:nvPr>
        </p:nvSpPr>
        <p:spPr/>
        <p:txBody>
          <a:bodyPr/>
          <a:lstStyle/>
          <a:p>
            <a:fld id="{E12720E7-244C-4BA2-8B9D-EBEE9B6B4CF3}" type="slidenum">
              <a:rPr lang="en-US" smtClean="0"/>
              <a:t>59</a:t>
            </a:fld>
            <a:endParaRPr lang="en-US" dirty="0"/>
          </a:p>
        </p:txBody>
      </p:sp>
    </p:spTree>
    <p:extLst>
      <p:ext uri="{BB962C8B-B14F-4D97-AF65-F5344CB8AC3E}">
        <p14:creationId xmlns:p14="http://schemas.microsoft.com/office/powerpoint/2010/main" val="13211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deadlines:</a:t>
            </a:r>
          </a:p>
          <a:p>
            <a:endParaRPr lang="en-US" dirty="0"/>
          </a:p>
          <a:p>
            <a:pPr algn="l">
              <a:buFont typeface="Arial" panose="020B0604020202020204" pitchFamily="34" charset="0"/>
              <a:buNone/>
            </a:pPr>
            <a:r>
              <a:rPr lang="en-US" dirty="0"/>
              <a:t>As of Fall 2022, we have a submission deadline and a final deadline. The submission deadline is for the initial submission of your thesis or dissertation to ProQuest. The document submitted needs to be the final version, </a:t>
            </a:r>
            <a:r>
              <a:rPr lang="en-US" b="0" i="0" dirty="0">
                <a:solidFill>
                  <a:srgbClr val="000000"/>
                </a:solidFill>
                <a:effectLst/>
                <a:latin typeface="Gotham Book"/>
              </a:rPr>
              <a:t>meaning it has been successfully defended, corrections the committee wants have been made, and there are no more content changes. The Graduate School will not accept documents for review for the current semester after 5:00PM ET on the submission deadline date.</a:t>
            </a:r>
          </a:p>
          <a:p>
            <a:pPr algn="l">
              <a:buFont typeface="Arial" panose="020B0604020202020204" pitchFamily="34" charset="0"/>
              <a:buNone/>
            </a:pPr>
            <a:endParaRPr lang="en-US" b="0" i="0" dirty="0">
              <a:solidFill>
                <a:srgbClr val="000000"/>
              </a:solidFill>
              <a:effectLst/>
              <a:latin typeface="Gotham Book"/>
            </a:endParaRPr>
          </a:p>
          <a:p>
            <a:pPr algn="l">
              <a:buFont typeface="Arial" panose="020B0604020202020204" pitchFamily="34" charset="0"/>
              <a:buNone/>
            </a:pPr>
            <a:r>
              <a:rPr lang="en-US" b="0" i="0" dirty="0">
                <a:solidFill>
                  <a:srgbClr val="000000"/>
                </a:solidFill>
                <a:effectLst/>
                <a:latin typeface="Gotham Book"/>
              </a:rPr>
              <a:t>The Final Deadline is where documents have been accepted and delivered for publishing, all required paperwork has been turned in, all milestones have been completed and all degree audits have been completed. Your document must be accepted and delivered to the publisher, ProQuest, by 5:00PM ET on the final deadline date.</a:t>
            </a:r>
          </a:p>
          <a:p>
            <a:pPr algn="l">
              <a:buFont typeface="Arial" panose="020B0604020202020204" pitchFamily="34" charset="0"/>
              <a:buNone/>
            </a:pPr>
            <a:endParaRPr lang="en-US" b="0" i="0" dirty="0">
              <a:solidFill>
                <a:srgbClr val="000000"/>
              </a:solidFill>
              <a:effectLst/>
              <a:latin typeface="Gotham Book"/>
            </a:endParaRPr>
          </a:p>
          <a:p>
            <a:pPr algn="l">
              <a:buFont typeface="Arial" panose="020B0604020202020204" pitchFamily="34" charset="0"/>
              <a:buNone/>
            </a:pPr>
            <a:r>
              <a:rPr lang="en-US" b="0" i="0" dirty="0">
                <a:solidFill>
                  <a:srgbClr val="000000"/>
                </a:solidFill>
                <a:effectLst/>
                <a:latin typeface="Gotham Book"/>
              </a:rPr>
              <a:t>These are both firm deadlines.</a:t>
            </a:r>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6</a:t>
            </a:fld>
            <a:endParaRPr lang="en-US" dirty="0"/>
          </a:p>
        </p:txBody>
      </p:sp>
    </p:spTree>
    <p:extLst>
      <p:ext uri="{BB962C8B-B14F-4D97-AF65-F5344CB8AC3E}">
        <p14:creationId xmlns:p14="http://schemas.microsoft.com/office/powerpoint/2010/main" val="9836915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If you have chapters/materials </a:t>
            </a:r>
            <a:r>
              <a:rPr lang="en-US" dirty="0">
                <a:cs typeface="Gotham Book" pitchFamily="50" charset="0"/>
              </a:rPr>
              <a:t>in your document that have been previously published, you MUST upload the permission documents from the original publisher to your ProQuest account details. These need to be uploaded to the Copyright section in your ProQuest account.</a:t>
            </a:r>
          </a:p>
          <a:p>
            <a:endParaRPr lang="en-US" dirty="0"/>
          </a:p>
          <a:p>
            <a:r>
              <a:rPr lang="en-US" dirty="0"/>
              <a:t>Do not add these to your supplemental files section.</a:t>
            </a:r>
          </a:p>
        </p:txBody>
      </p:sp>
      <p:sp>
        <p:nvSpPr>
          <p:cNvPr id="4" name="Slide Number Placeholder 3"/>
          <p:cNvSpPr>
            <a:spLocks noGrp="1"/>
          </p:cNvSpPr>
          <p:nvPr>
            <p:ph type="sldNum" sz="quarter" idx="5"/>
          </p:nvPr>
        </p:nvSpPr>
        <p:spPr/>
        <p:txBody>
          <a:bodyPr/>
          <a:lstStyle/>
          <a:p>
            <a:fld id="{E12720E7-244C-4BA2-8B9D-EBEE9B6B4CF3}" type="slidenum">
              <a:rPr lang="en-US" smtClean="0"/>
              <a:t>60</a:t>
            </a:fld>
            <a:endParaRPr lang="en-US" dirty="0"/>
          </a:p>
        </p:txBody>
      </p:sp>
    </p:spTree>
    <p:extLst>
      <p:ext uri="{BB962C8B-B14F-4D97-AF65-F5344CB8AC3E}">
        <p14:creationId xmlns:p14="http://schemas.microsoft.com/office/powerpoint/2010/main" val="3701473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Please note that even if the reprinted material is your own work, depending on your agreement with the publisher, you still may have to obtain permission from that publisher to include it in your thesis or dissertation. </a:t>
            </a:r>
          </a:p>
        </p:txBody>
      </p:sp>
      <p:sp>
        <p:nvSpPr>
          <p:cNvPr id="4" name="Slide Number Placeholder 3"/>
          <p:cNvSpPr>
            <a:spLocks noGrp="1"/>
          </p:cNvSpPr>
          <p:nvPr>
            <p:ph type="sldNum" sz="quarter" idx="5"/>
          </p:nvPr>
        </p:nvSpPr>
        <p:spPr/>
        <p:txBody>
          <a:bodyPr/>
          <a:lstStyle/>
          <a:p>
            <a:fld id="{E12720E7-244C-4BA2-8B9D-EBEE9B6B4CF3}" type="slidenum">
              <a:rPr lang="en-US" smtClean="0"/>
              <a:t>61</a:t>
            </a:fld>
            <a:endParaRPr lang="en-US" dirty="0"/>
          </a:p>
        </p:txBody>
      </p:sp>
    </p:spTree>
    <p:extLst>
      <p:ext uri="{BB962C8B-B14F-4D97-AF65-F5344CB8AC3E}">
        <p14:creationId xmlns:p14="http://schemas.microsoft.com/office/powerpoint/2010/main" val="23815723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flowchart for what needs to be done so that you can complete your degree and receive your diploma.</a:t>
            </a:r>
          </a:p>
        </p:txBody>
      </p:sp>
      <p:sp>
        <p:nvSpPr>
          <p:cNvPr id="4" name="Slide Number Placeholder 3"/>
          <p:cNvSpPr>
            <a:spLocks noGrp="1"/>
          </p:cNvSpPr>
          <p:nvPr>
            <p:ph type="sldNum" sz="quarter" idx="10"/>
          </p:nvPr>
        </p:nvSpPr>
        <p:spPr/>
        <p:txBody>
          <a:bodyPr/>
          <a:lstStyle/>
          <a:p>
            <a:fld id="{E12720E7-244C-4BA2-8B9D-EBEE9B6B4CF3}" type="slidenum">
              <a:rPr lang="en-US" smtClean="0"/>
              <a:t>62</a:t>
            </a:fld>
            <a:endParaRPr lang="en-US" dirty="0"/>
          </a:p>
        </p:txBody>
      </p:sp>
    </p:spTree>
    <p:extLst>
      <p:ext uri="{BB962C8B-B14F-4D97-AF65-F5344CB8AC3E}">
        <p14:creationId xmlns:p14="http://schemas.microsoft.com/office/powerpoint/2010/main" val="11883421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as the student, have multiple responsibilities:</a:t>
            </a:r>
          </a:p>
          <a:p>
            <a:endParaRPr lang="en-US" dirty="0"/>
          </a:p>
          <a:p>
            <a:pPr marL="228587" indent="-228587">
              <a:buAutoNum type="arabicPeriod"/>
            </a:pPr>
            <a:r>
              <a:rPr lang="en-US" dirty="0"/>
              <a:t>First, apply to graduate</a:t>
            </a:r>
          </a:p>
          <a:p>
            <a:pPr marL="228587" indent="-228587">
              <a:buAutoNum type="arabicPeriod"/>
            </a:pPr>
            <a:r>
              <a:rPr lang="en-US" dirty="0"/>
              <a:t>Make sure your Grad Plan</a:t>
            </a:r>
            <a:r>
              <a:rPr lang="en-US"/>
              <a:t>/RECR </a:t>
            </a:r>
            <a:r>
              <a:rPr lang="en-US" dirty="0"/>
              <a:t>Requirements/Degree Audit are complete </a:t>
            </a:r>
          </a:p>
          <a:p>
            <a:pPr marL="228587" indent="-228587">
              <a:buAutoNum type="arabicPeriod"/>
            </a:pPr>
            <a:r>
              <a:rPr lang="en-US" dirty="0"/>
              <a:t>Know the deadline dates</a:t>
            </a:r>
          </a:p>
          <a:p>
            <a:pPr marL="228587" indent="-228587">
              <a:buAutoNum type="arabicPeriod"/>
            </a:pPr>
            <a:r>
              <a:rPr lang="en-US" dirty="0"/>
              <a:t>You must be enrolled in at least 1 credit the semester of your defense. Domestic students do not have to be enrolled to make revisions</a:t>
            </a:r>
            <a:r>
              <a:rPr lang="en-US" baseline="0" dirty="0"/>
              <a:t> in the next semester.  International students should check with OISS to see if they need to be enrolled in the semester after the defense to maintain student status while working on their revisions.</a:t>
            </a:r>
            <a:endParaRPr lang="en-US" dirty="0"/>
          </a:p>
          <a:p>
            <a:pPr marL="228587" indent="-228587">
              <a:buAutoNum type="arabicPeriod"/>
            </a:pPr>
            <a:r>
              <a:rPr lang="en-US" dirty="0"/>
              <a:t>You need to check the Academic Programs’ catalog to make sure that you have completed all the coursework and requirements for your program.</a:t>
            </a:r>
          </a:p>
          <a:p>
            <a:pPr marL="228587" indent="-228587">
              <a:buAutoNum type="arabicPeriod"/>
            </a:pPr>
            <a:r>
              <a:rPr lang="en-US" dirty="0"/>
              <a:t>Submit your thesis or dissertation via ProQuest and turn in all your necessary paperwork</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63</a:t>
            </a:fld>
            <a:endParaRPr lang="en-US" dirty="0"/>
          </a:p>
        </p:txBody>
      </p:sp>
    </p:spTree>
    <p:extLst>
      <p:ext uri="{BB962C8B-B14F-4D97-AF65-F5344CB8AC3E}">
        <p14:creationId xmlns:p14="http://schemas.microsoft.com/office/powerpoint/2010/main" val="532630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 must apply for graduation, even if you don’t intend to take part in the graduation ceremony. </a:t>
            </a:r>
          </a:p>
          <a:p>
            <a:r>
              <a:rPr lang="en-US" dirty="0"/>
              <a:t>This slide shows the process for how to apply for graduation.</a:t>
            </a:r>
          </a:p>
        </p:txBody>
      </p:sp>
      <p:sp>
        <p:nvSpPr>
          <p:cNvPr id="4" name="Slide Number Placeholder 3"/>
          <p:cNvSpPr>
            <a:spLocks noGrp="1"/>
          </p:cNvSpPr>
          <p:nvPr>
            <p:ph type="sldNum" sz="quarter" idx="10"/>
          </p:nvPr>
        </p:nvSpPr>
        <p:spPr/>
        <p:txBody>
          <a:bodyPr/>
          <a:lstStyle/>
          <a:p>
            <a:fld id="{E12720E7-244C-4BA2-8B9D-EBEE9B6B4CF3}" type="slidenum">
              <a:rPr lang="en-US" smtClean="0"/>
              <a:t>64</a:t>
            </a:fld>
            <a:endParaRPr lang="en-US" dirty="0"/>
          </a:p>
        </p:txBody>
      </p:sp>
    </p:spTree>
    <p:extLst>
      <p:ext uri="{BB962C8B-B14F-4D97-AF65-F5344CB8AC3E}">
        <p14:creationId xmlns:p14="http://schemas.microsoft.com/office/powerpoint/2010/main" val="21111296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words about Grad Plan and RECR Requirements</a:t>
            </a:r>
          </a:p>
          <a:p>
            <a:endParaRPr lang="en-US" dirty="0"/>
          </a:p>
          <a:p>
            <a:pPr marL="228587" indent="-228587">
              <a:buAutoNum type="arabicPeriod"/>
            </a:pPr>
            <a:r>
              <a:rPr lang="en-US" dirty="0"/>
              <a:t>All Ph.D. students and Master’s student must have a complete Grad plan prior to graduation</a:t>
            </a:r>
          </a:p>
          <a:p>
            <a:pPr marL="228587" indent="-228587">
              <a:buAutoNum type="arabicPeriod"/>
            </a:pPr>
            <a:r>
              <a:rPr lang="en-US" dirty="0"/>
              <a:t>Make sure that you have completed all 4 parts of GradPlan: the Annual Research Overview has been completed each year, your committee has been fully approved, your course plan has been fully approved, and you or your department have uploaded the annual review with your advisor each year.</a:t>
            </a:r>
          </a:p>
          <a:p>
            <a:endParaRPr lang="en-US" dirty="0"/>
          </a:p>
          <a:p>
            <a:r>
              <a:rPr lang="en-US" dirty="0"/>
              <a:t>All graduate students must have completed their RECR requirements prior to graduation as well.</a:t>
            </a:r>
          </a:p>
          <a:p>
            <a:endParaRPr lang="en-US" dirty="0"/>
          </a:p>
          <a:p>
            <a:r>
              <a:rPr lang="en-US" sz="1800" dirty="0">
                <a:latin typeface="Calibri" panose="020F0502020204030204" pitchFamily="34" charset="0"/>
                <a:ea typeface="Calibri" panose="020F0502020204030204" pitchFamily="34" charset="0"/>
              </a:rPr>
              <a:t>For Grad Plan and RECR questions, please contact </a:t>
            </a:r>
            <a:r>
              <a:rPr lang="en-US" sz="1800" u="sng" dirty="0">
                <a:solidFill>
                  <a:srgbClr val="0563C1"/>
                </a:solidFill>
                <a:latin typeface="Calibri" panose="020F0502020204030204" pitchFamily="34" charset="0"/>
                <a:ea typeface="Calibri" panose="020F0502020204030204" pitchFamily="34" charset="0"/>
                <a:hlinkClick r:id="rId3"/>
              </a:rPr>
              <a:t>gradsis@grd.msu.edu</a:t>
            </a:r>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65</a:t>
            </a:fld>
            <a:endParaRPr lang="en-US" dirty="0"/>
          </a:p>
        </p:txBody>
      </p:sp>
    </p:spTree>
    <p:extLst>
      <p:ext uri="{BB962C8B-B14F-4D97-AF65-F5344CB8AC3E}">
        <p14:creationId xmlns:p14="http://schemas.microsoft.com/office/powerpoint/2010/main" val="2213050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responsibilities of the graduate school are as follows:</a:t>
            </a:r>
          </a:p>
          <a:p>
            <a:endParaRPr lang="en-US" dirty="0"/>
          </a:p>
          <a:p>
            <a:r>
              <a:rPr lang="en-US" dirty="0"/>
              <a:t>We handle the final acceptance of your thesis or dissertation for publication.</a:t>
            </a:r>
          </a:p>
          <a:p>
            <a:endParaRPr lang="en-US" dirty="0"/>
          </a:p>
          <a:p>
            <a:r>
              <a:rPr lang="en-US" dirty="0"/>
              <a:t>We complete your milestone showing that your dissertation or thesis has been delivered for publishing</a:t>
            </a:r>
          </a:p>
        </p:txBody>
      </p:sp>
      <p:sp>
        <p:nvSpPr>
          <p:cNvPr id="4" name="Slide Number Placeholder 3"/>
          <p:cNvSpPr>
            <a:spLocks noGrp="1"/>
          </p:cNvSpPr>
          <p:nvPr>
            <p:ph type="sldNum" sz="quarter" idx="10"/>
          </p:nvPr>
        </p:nvSpPr>
        <p:spPr/>
        <p:txBody>
          <a:bodyPr/>
          <a:lstStyle/>
          <a:p>
            <a:fld id="{E12720E7-244C-4BA2-8B9D-EBEE9B6B4CF3}" type="slidenum">
              <a:rPr lang="en-US" smtClean="0"/>
              <a:t>66</a:t>
            </a:fld>
            <a:endParaRPr lang="en-US" dirty="0"/>
          </a:p>
        </p:txBody>
      </p:sp>
    </p:spTree>
    <p:extLst>
      <p:ext uri="{BB962C8B-B14F-4D97-AF65-F5344CB8AC3E}">
        <p14:creationId xmlns:p14="http://schemas.microsoft.com/office/powerpoint/2010/main" val="1206269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department has responsibilities as well.</a:t>
            </a:r>
          </a:p>
          <a:p>
            <a:endParaRPr lang="en-US" dirty="0"/>
          </a:p>
          <a:p>
            <a:r>
              <a:rPr lang="en-US" dirty="0"/>
              <a:t>Your department is to complete outstanding milestones, the degree audit, and confer the degree.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67</a:t>
            </a:fld>
            <a:endParaRPr lang="en-US" dirty="0"/>
          </a:p>
        </p:txBody>
      </p:sp>
    </p:spTree>
    <p:extLst>
      <p:ext uri="{BB962C8B-B14F-4D97-AF65-F5344CB8AC3E}">
        <p14:creationId xmlns:p14="http://schemas.microsoft.com/office/powerpoint/2010/main" val="7072624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lastly---the registrar</a:t>
            </a:r>
          </a:p>
          <a:p>
            <a:endParaRPr lang="en-US" dirty="0"/>
          </a:p>
          <a:p>
            <a:r>
              <a:rPr lang="en-US" dirty="0"/>
              <a:t>After the degrees are conferred by the department/college, the Registrar’s office completes the final conferral and issues the diploma.</a:t>
            </a:r>
          </a:p>
          <a:p>
            <a:endParaRPr lang="en-US" dirty="0"/>
          </a:p>
          <a:p>
            <a:r>
              <a:rPr lang="en-US" dirty="0"/>
              <a:t>Your diploma will arrive approximately 6 weeks after your degree is conferred.</a:t>
            </a:r>
          </a:p>
          <a:p>
            <a:endParaRPr lang="en-US" dirty="0"/>
          </a:p>
          <a:p>
            <a:r>
              <a:rPr lang="en-US" dirty="0"/>
              <a:t>If you have any questions about degree certification you should contact the registrar’s office.  Their contact information is listed at the bottom of this page.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68</a:t>
            </a:fld>
            <a:endParaRPr lang="en-US" dirty="0"/>
          </a:p>
        </p:txBody>
      </p:sp>
    </p:spTree>
    <p:extLst>
      <p:ext uri="{BB962C8B-B14F-4D97-AF65-F5344CB8AC3E}">
        <p14:creationId xmlns:p14="http://schemas.microsoft.com/office/powerpoint/2010/main" val="28002405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 letter stating that you have completed your degree requirements before your diploma arrives, you may request one AFTER your degree has been conferred utilizing the steps listed in this slide.  If you need further assistance, please reach out to the Registrar’s office at: reg@msu.edu.</a:t>
            </a:r>
          </a:p>
          <a:p>
            <a:endParaRPr lang="en-US" dirty="0"/>
          </a:p>
          <a:p>
            <a:r>
              <a:rPr lang="en-US" dirty="0"/>
              <a:t>The Graduate School only handles your thesis or dissertation.  We do not know if you have completed all your other requirements to receive your degree or not.</a:t>
            </a:r>
          </a:p>
        </p:txBody>
      </p:sp>
      <p:sp>
        <p:nvSpPr>
          <p:cNvPr id="4" name="Slide Number Placeholder 3"/>
          <p:cNvSpPr>
            <a:spLocks noGrp="1"/>
          </p:cNvSpPr>
          <p:nvPr>
            <p:ph type="sldNum" sz="quarter" idx="10"/>
          </p:nvPr>
        </p:nvSpPr>
        <p:spPr/>
        <p:txBody>
          <a:bodyPr/>
          <a:lstStyle/>
          <a:p>
            <a:fld id="{E12720E7-244C-4BA2-8B9D-EBEE9B6B4CF3}" type="slidenum">
              <a:rPr lang="en-US" smtClean="0"/>
              <a:t>69</a:t>
            </a:fld>
            <a:endParaRPr lang="en-US" dirty="0"/>
          </a:p>
        </p:txBody>
      </p:sp>
    </p:spTree>
    <p:extLst>
      <p:ext uri="{BB962C8B-B14F-4D97-AF65-F5344CB8AC3E}">
        <p14:creationId xmlns:p14="http://schemas.microsoft.com/office/powerpoint/2010/main" val="2413056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p:spPr>
      </p:sp>
      <p:sp>
        <p:nvSpPr>
          <p:cNvPr id="3" name="Notes Placeholder 2"/>
          <p:cNvSpPr>
            <a:spLocks noGrp="1"/>
          </p:cNvSpPr>
          <p:nvPr>
            <p:ph type="body" idx="1"/>
          </p:nvPr>
        </p:nvSpPr>
        <p:spPr/>
        <p:txBody>
          <a:bodyPr/>
          <a:lstStyle/>
          <a:p>
            <a:r>
              <a:rPr lang="en-US" dirty="0"/>
              <a:t>Here are the deadline dates for Summer and Fall of 2025. Our website currently lists deadlines through Fall 2027.</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7</a:t>
            </a:fld>
            <a:endParaRPr lang="en-US" dirty="0"/>
          </a:p>
        </p:txBody>
      </p:sp>
    </p:spTree>
    <p:extLst>
      <p:ext uri="{BB962C8B-B14F-4D97-AF65-F5344CB8AC3E}">
        <p14:creationId xmlns:p14="http://schemas.microsoft.com/office/powerpoint/2010/main" val="41426919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We have Thesis and Dissertation walk-in help sessions. These walk-in sessions are for specific questions about your document and formatting requirements. We will not review documents in their entirety at these sessions. </a:t>
            </a:r>
          </a:p>
          <a:p>
            <a:endParaRPr lang="en-US" dirty="0"/>
          </a:p>
          <a:p>
            <a:r>
              <a:rPr lang="en-US" dirty="0"/>
              <a:t>Please visit the website listed here for dates/times for our walk-in sessions. This semester we have two more walk-in sessions coming up. </a:t>
            </a:r>
          </a:p>
          <a:p>
            <a:pPr defTabSz="914349">
              <a:defRPr/>
            </a:pPr>
            <a:r>
              <a:rPr lang="en-US" dirty="0"/>
              <a:t>Thursday, July 10</a:t>
            </a:r>
            <a:r>
              <a:rPr lang="en-US" baseline="30000" dirty="0"/>
              <a:t>th</a:t>
            </a:r>
            <a:r>
              <a:rPr lang="en-US" dirty="0"/>
              <a:t> from 9:30am-11am and</a:t>
            </a:r>
          </a:p>
          <a:p>
            <a:pPr defTabSz="914349">
              <a:defRPr/>
            </a:pPr>
            <a:r>
              <a:rPr lang="en-US" dirty="0"/>
              <a:t>Monday July 21</a:t>
            </a:r>
            <a:r>
              <a:rPr lang="en-US" baseline="30000" dirty="0"/>
              <a:t>st</a:t>
            </a:r>
            <a:r>
              <a:rPr lang="en-US" dirty="0"/>
              <a:t> from 1:30pm-3pm</a:t>
            </a:r>
          </a:p>
          <a:p>
            <a:pPr defTabSz="914349">
              <a:defRPr/>
            </a:pPr>
            <a:endParaRPr lang="en-US" dirty="0"/>
          </a:p>
          <a:p>
            <a:r>
              <a:rPr lang="en-US" dirty="0"/>
              <a:t>Walk in sessions take place on the 2</a:t>
            </a:r>
            <a:r>
              <a:rPr lang="en-US" baseline="30000" dirty="0"/>
              <a:t>nd</a:t>
            </a:r>
            <a:r>
              <a:rPr lang="en-US" dirty="0"/>
              <a:t> floor of Chittenden Hall (Room 220). No registration is required. </a:t>
            </a:r>
          </a:p>
        </p:txBody>
      </p:sp>
      <p:sp>
        <p:nvSpPr>
          <p:cNvPr id="4" name="Slide Number Placeholder 3"/>
          <p:cNvSpPr>
            <a:spLocks noGrp="1"/>
          </p:cNvSpPr>
          <p:nvPr>
            <p:ph type="sldNum" sz="quarter" idx="5"/>
          </p:nvPr>
        </p:nvSpPr>
        <p:spPr/>
        <p:txBody>
          <a:bodyPr/>
          <a:lstStyle/>
          <a:p>
            <a:fld id="{E12720E7-244C-4BA2-8B9D-EBEE9B6B4CF3}" type="slidenum">
              <a:rPr lang="en-US" smtClean="0"/>
              <a:t>70</a:t>
            </a:fld>
            <a:endParaRPr lang="en-US" dirty="0"/>
          </a:p>
        </p:txBody>
      </p:sp>
    </p:spTree>
    <p:extLst>
      <p:ext uri="{BB962C8B-B14F-4D97-AF65-F5344CB8AC3E}">
        <p14:creationId xmlns:p14="http://schemas.microsoft.com/office/powerpoint/2010/main" val="774223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slide is a resource page with contact information for the various sources you may need or want to utilize during this process.</a:t>
            </a:r>
          </a:p>
          <a:p>
            <a:endParaRPr lang="en-US" dirty="0"/>
          </a:p>
          <a:p>
            <a:r>
              <a:rPr lang="en-US" dirty="0"/>
              <a:t>This concludes today’s webinar. If you have any additional questions, the chat will be open for about 5 more minutes. After that please reach out to the Graduate School at the email address listed on this page.</a:t>
            </a:r>
          </a:p>
          <a:p>
            <a:endParaRPr lang="en-US" dirty="0"/>
          </a:p>
          <a:p>
            <a:r>
              <a:rPr lang="en-US" dirty="0"/>
              <a:t>Thank you for joining us and I hope you have a wonderful rest of your day.</a:t>
            </a:r>
          </a:p>
        </p:txBody>
      </p:sp>
      <p:sp>
        <p:nvSpPr>
          <p:cNvPr id="4" name="Slide Number Placeholder 3"/>
          <p:cNvSpPr>
            <a:spLocks noGrp="1"/>
          </p:cNvSpPr>
          <p:nvPr>
            <p:ph type="sldNum" sz="quarter" idx="10"/>
          </p:nvPr>
        </p:nvSpPr>
        <p:spPr/>
        <p:txBody>
          <a:bodyPr/>
          <a:lstStyle/>
          <a:p>
            <a:fld id="{E12720E7-244C-4BA2-8B9D-EBEE9B6B4CF3}" type="slidenum">
              <a:rPr lang="en-US" smtClean="0"/>
              <a:t>71</a:t>
            </a:fld>
            <a:endParaRPr lang="en-US" dirty="0"/>
          </a:p>
        </p:txBody>
      </p:sp>
    </p:spTree>
    <p:extLst>
      <p:ext uri="{BB962C8B-B14F-4D97-AF65-F5344CB8AC3E}">
        <p14:creationId xmlns:p14="http://schemas.microsoft.com/office/powerpoint/2010/main" val="1634112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any sort of formatting template or program to produce your document, please note:</a:t>
            </a:r>
          </a:p>
          <a:p>
            <a:endParaRPr lang="en-US" dirty="0"/>
          </a:p>
          <a:p>
            <a:r>
              <a:rPr lang="en-US" dirty="0"/>
              <a:t>The Graduate School does not support or endorse any type of template for thesis or dissertation writing other than the 3 Word-based title page templates we provide on our website.  </a:t>
            </a:r>
          </a:p>
          <a:p>
            <a:endParaRPr lang="en-US" dirty="0"/>
          </a:p>
          <a:p>
            <a:r>
              <a:rPr lang="en-US" dirty="0"/>
              <a:t>Regardless of the method or template used, the document must meet the Graduate School formatting requirements set by the university.</a:t>
            </a:r>
          </a:p>
          <a:p>
            <a:endParaRPr lang="en-US" dirty="0"/>
          </a:p>
          <a:p>
            <a:r>
              <a:rPr lang="en-US" dirty="0"/>
              <a:t>We are looking at your final product, now how you produced your document.</a:t>
            </a:r>
          </a:p>
        </p:txBody>
      </p:sp>
      <p:sp>
        <p:nvSpPr>
          <p:cNvPr id="4" name="Slide Number Placeholder 3"/>
          <p:cNvSpPr>
            <a:spLocks noGrp="1"/>
          </p:cNvSpPr>
          <p:nvPr>
            <p:ph type="sldNum" sz="quarter" idx="10"/>
          </p:nvPr>
        </p:nvSpPr>
        <p:spPr/>
        <p:txBody>
          <a:bodyPr/>
          <a:lstStyle/>
          <a:p>
            <a:fld id="{E12720E7-244C-4BA2-8B9D-EBEE9B6B4CF3}" type="slidenum">
              <a:rPr lang="en-US" smtClean="0"/>
              <a:t>8</a:t>
            </a:fld>
            <a:endParaRPr lang="en-US" dirty="0"/>
          </a:p>
        </p:txBody>
      </p:sp>
    </p:spTree>
    <p:extLst>
      <p:ext uri="{BB962C8B-B14F-4D97-AF65-F5344CB8AC3E}">
        <p14:creationId xmlns:p14="http://schemas.microsoft.com/office/powerpoint/2010/main" val="418285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formatting method that you choose, please remember that consistency is the key.</a:t>
            </a:r>
          </a:p>
          <a:p>
            <a:endParaRPr lang="en-US" dirty="0"/>
          </a:p>
          <a:p>
            <a:r>
              <a:rPr lang="en-US" dirty="0"/>
              <a:t>For example: if you number your headings and sub-headings in one chapter, then you should do the same in all chapters.</a:t>
            </a:r>
          </a:p>
          <a:p>
            <a:endParaRPr lang="en-US" dirty="0"/>
          </a:p>
          <a:p>
            <a:r>
              <a:rPr lang="en-US" dirty="0"/>
              <a:t>If your headings are in bold type in one chapter, then they should be in bold type in all chapters.</a:t>
            </a:r>
          </a:p>
          <a:p>
            <a:endParaRPr lang="en-US" dirty="0"/>
          </a:p>
          <a:p>
            <a:r>
              <a:rPr lang="en-US" dirty="0"/>
              <a:t>If you have all your figures and tables in an appendix in one chapter, then your figures and tables should be in appendices in all chapters.</a:t>
            </a:r>
          </a:p>
          <a:p>
            <a:endParaRPr lang="en-US" dirty="0"/>
          </a:p>
          <a:p>
            <a:r>
              <a:rPr lang="en-US" dirty="0"/>
              <a:t>It seems simple, but we do see quite a few inconsistencies in documents regarding issues like these.</a:t>
            </a:r>
          </a:p>
          <a:p>
            <a:endParaRPr lang="en-US" dirty="0"/>
          </a:p>
        </p:txBody>
      </p:sp>
      <p:sp>
        <p:nvSpPr>
          <p:cNvPr id="4" name="Slide Number Placeholder 3"/>
          <p:cNvSpPr>
            <a:spLocks noGrp="1"/>
          </p:cNvSpPr>
          <p:nvPr>
            <p:ph type="sldNum" sz="quarter" idx="10"/>
          </p:nvPr>
        </p:nvSpPr>
        <p:spPr/>
        <p:txBody>
          <a:bodyPr/>
          <a:lstStyle/>
          <a:p>
            <a:fld id="{E12720E7-244C-4BA2-8B9D-EBEE9B6B4CF3}" type="slidenum">
              <a:rPr lang="en-US" smtClean="0"/>
              <a:t>9</a:t>
            </a:fld>
            <a:endParaRPr lang="en-US" dirty="0"/>
          </a:p>
        </p:txBody>
      </p:sp>
    </p:spTree>
    <p:extLst>
      <p:ext uri="{BB962C8B-B14F-4D97-AF65-F5344CB8AC3E}">
        <p14:creationId xmlns:p14="http://schemas.microsoft.com/office/powerpoint/2010/main" val="389976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0C3A135D-BC87-4EE9-B9D9-68517F45A431}" type="slidenum">
              <a:rPr lang="en-US" smtClean="0">
                <a:solidFill>
                  <a:srgbClr val="000000"/>
                </a:solidFill>
              </a:rPr>
              <a:pPr>
                <a:defRPr/>
              </a:pPr>
              <a:t>‹#›</a:t>
            </a:fld>
            <a:endParaRPr lang="en-US"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86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CC01CBD8-D423-4747-9052-5740453F991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873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ED11615-8C77-409B-9360-0BC4F90A406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468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441303-7C4F-4D56-8CAF-76C88C2CB6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113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1C59BB5-CAE9-424F-A0AE-0088B909C06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30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D05A4D2A-B620-4035-9A6A-8A275FB5A24D}" type="slidenum">
              <a:rPr lang="en-US" smtClean="0">
                <a:solidFill>
                  <a:srgbClr val="000000"/>
                </a:solidFill>
              </a:rPr>
              <a:pPr>
                <a:defRPr/>
              </a:pPr>
              <a:t>‹#›</a:t>
            </a:fld>
            <a:endParaRPr lang="en-US" dirty="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72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20249AE2-736B-4378-9CC7-39007C30E43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196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CA1FF810-7993-441D-AB19-8F8EA957C91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529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53CBDC62-02C8-4DE2-967D-B9D5D7E4310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990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35A3570D-65E8-4E4A-8B65-2446AE81B4A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54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2AA17C8-8356-4AFC-AA07-68C0F88434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648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B5D7A3A-E58D-4338-8219-90B8F76EA02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243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fontAlgn="base">
              <a:spcBef>
                <a:spcPct val="0"/>
              </a:spcBef>
              <a:spcAft>
                <a:spcPct val="0"/>
              </a:spcAft>
              <a:defRPr/>
            </a:pPr>
            <a:fld id="{BABDB0E6-1B69-4CB5-AEA0-2F687FE7B010}"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045109"/>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grad.msu.edu/sites/default/files/content/etd/ETD%20Formatting%20Guide%20FINAL%20Jan%202023.pd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2"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grad.msu.edu/sites/default/files/content/etd/Sample%20Pages%20with%20TOC.pdf#page=3"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4"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hyperlink" Target="https://reg.msu.edu/AcademicPrograms/Programs.aspx?PType=G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5"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copyright@msu.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technologies.msu.ed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6"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11"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grad.msu.edu/sites/default/files/content/etd/Sample%20Pages%20with%20TOC.pdf#page=10"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mailto:msuetds.approval@grd.msu.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14"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grad.msu.edu/sites/default/files/content/etd/Sample%20Pages%20with%20TOC.pdf#page=13" TargetMode="Externa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16"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grad.msu.edu/sites/default/files/content/etd/Sample%20Pages%20with%20TOC.pdf#page=17"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rad.msu.edu/sites/default/files/content/etd/Sample%20Pages%20with%20TOC.pdf#page=18"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forms.office.com/Pages/ResponsePage.aspx?id=MHEXIi9k2UGSEXQjetVofZzc85fpE_FKtgbcDMioM-1UNjVQOVpCNEQyVldOVDNBNUlaMDZEQ0tZNi4u"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8.tmp"/></Relationships>
</file>

<file path=ppt/slides/_rels/slide46.xml.rels><?xml version="1.0" encoding="UTF-8" standalone="yes"?>
<Relationships xmlns="http://schemas.openxmlformats.org/package/2006/relationships"><Relationship Id="rId3" Type="http://schemas.openxmlformats.org/officeDocument/2006/relationships/hyperlink" Target="mailto:irb@ora.msu.edu"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9.tmp"/><Relationship Id="rId4" Type="http://schemas.openxmlformats.org/officeDocument/2006/relationships/hyperlink" Target="http://www.hrpp.msu.edu/"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msuetds.approval@grd.msu.edu"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mailto:iacuc@msu.edu"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hyperlink" Target="http://www.animalcare.msu.edu/"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gr.msu.edu/doctoral/survey"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s://msu.12twenty.co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sed-ncses.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grad.msu.edu/etd"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etdadmin.com/grad.msu"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reg.msu.edu/AcademicPrograms/"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hyperlink" Target="https://grad.msu.edu/etd"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gradsis@grd.msu.edu"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mailto:reg@msu.edu"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mailto:reg@msu.edu"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grad.msu.edu/etd/workshop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mailto:reg@msu.edu" TargetMode="External"/><Relationship Id="rId13" Type="http://schemas.openxmlformats.org/officeDocument/2006/relationships/hyperlink" Target="https://lib.msu.edu/copyright/" TargetMode="External"/><Relationship Id="rId3" Type="http://schemas.openxmlformats.org/officeDocument/2006/relationships/hyperlink" Target="mailto:msuetds.approval@grd.msu.edu" TargetMode="External"/><Relationship Id="rId7" Type="http://schemas.openxmlformats.org/officeDocument/2006/relationships/hyperlink" Target="http://www.technologies.msu.edu/" TargetMode="External"/><Relationship Id="rId12" Type="http://schemas.openxmlformats.org/officeDocument/2006/relationships/hyperlink" Target="http://www.animalcare.msu.edu/"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hyperlink" Target="mailto:oiss@msu.edu" TargetMode="External"/><Relationship Id="rId11" Type="http://schemas.openxmlformats.org/officeDocument/2006/relationships/hyperlink" Target="mailto:iacuc@msu.edu" TargetMode="External"/><Relationship Id="rId5" Type="http://schemas.openxmlformats.org/officeDocument/2006/relationships/hyperlink" Target="http://www.hrpp.msu.edu/" TargetMode="External"/><Relationship Id="rId10" Type="http://schemas.openxmlformats.org/officeDocument/2006/relationships/hyperlink" Target="mailto:disspub@proquest.com" TargetMode="External"/><Relationship Id="rId4" Type="http://schemas.openxmlformats.org/officeDocument/2006/relationships/hyperlink" Target="mailto:irb@ora.msu.edu" TargetMode="External"/><Relationship Id="rId9" Type="http://schemas.openxmlformats.org/officeDocument/2006/relationships/hyperlink" Target="mailto:etdsupport@proquest.com" TargetMode="External"/><Relationship Id="rId14" Type="http://schemas.openxmlformats.org/officeDocument/2006/relationships/hyperlink" Target="mailto:copyright@msu.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8637" y="228600"/>
            <a:ext cx="8077200" cy="2765425"/>
          </a:xfrm>
        </p:spPr>
        <p:txBody>
          <a:bodyPr>
            <a:noAutofit/>
          </a:bodyPr>
          <a:lstStyle/>
          <a:p>
            <a:pPr algn="ctr"/>
            <a:br>
              <a:rPr lang="en-US" sz="9600" dirty="0">
                <a:solidFill>
                  <a:srgbClr val="00B050"/>
                </a:solidFill>
              </a:rPr>
            </a:br>
            <a:r>
              <a:rPr lang="en-US" sz="8000" dirty="0">
                <a:solidFill>
                  <a:srgbClr val="00B050"/>
                </a:solidFill>
                <a:latin typeface="+mn-lt"/>
                <a:cs typeface="Gotham Book" pitchFamily="50" charset="0"/>
              </a:rPr>
              <a:t>WELCOME</a:t>
            </a:r>
            <a:br>
              <a:rPr lang="en-US" sz="9600" dirty="0">
                <a:latin typeface="Gotham Book" pitchFamily="50" charset="0"/>
                <a:cs typeface="Gotham Book" pitchFamily="50" charset="0"/>
              </a:rPr>
            </a:br>
            <a:endParaRPr lang="en-US" sz="9600" dirty="0">
              <a:latin typeface="Gotham Book" pitchFamily="50" charset="0"/>
              <a:cs typeface="Gotham Book" pitchFamily="50" charset="0"/>
            </a:endParaRPr>
          </a:p>
        </p:txBody>
      </p:sp>
      <p:sp>
        <p:nvSpPr>
          <p:cNvPr id="5" name="Subtitle 4"/>
          <p:cNvSpPr>
            <a:spLocks noGrp="1"/>
          </p:cNvSpPr>
          <p:nvPr>
            <p:ph type="subTitle" idx="1"/>
          </p:nvPr>
        </p:nvSpPr>
        <p:spPr>
          <a:xfrm>
            <a:off x="414337" y="22225"/>
            <a:ext cx="8305800" cy="5943600"/>
          </a:xfrm>
        </p:spPr>
        <p:txBody>
          <a:bodyPr>
            <a:noAutofit/>
          </a:bodyPr>
          <a:lstStyle/>
          <a:p>
            <a:endParaRPr lang="en-US" sz="5400" dirty="0">
              <a:solidFill>
                <a:schemeClr val="tx1"/>
              </a:solidFill>
              <a:effectLst>
                <a:outerShdw blurRad="38100" dist="38100" dir="2700000" algn="tl">
                  <a:srgbClr val="000000">
                    <a:alpha val="43137"/>
                  </a:srgbClr>
                </a:outerShdw>
              </a:effectLst>
            </a:endParaRPr>
          </a:p>
          <a:p>
            <a:r>
              <a:rPr lang="en-US" sz="5400" dirty="0">
                <a:solidFill>
                  <a:schemeClr val="tx1"/>
                </a:solidFill>
                <a:effectLst>
                  <a:outerShdw blurRad="38100" dist="38100" dir="2700000" algn="tl">
                    <a:srgbClr val="000000">
                      <a:alpha val="43137"/>
                    </a:srgbClr>
                  </a:outerShdw>
                </a:effectLst>
              </a:rPr>
              <a:t>                  </a:t>
            </a:r>
          </a:p>
          <a:p>
            <a:pPr algn="ctr"/>
            <a:r>
              <a:rPr lang="en-US" sz="4400" b="1" dirty="0">
                <a:solidFill>
                  <a:schemeClr val="tx1"/>
                </a:solidFill>
                <a:latin typeface="Calibri" panose="020F0502020204030204" pitchFamily="34" charset="0"/>
                <a:cs typeface="Calibri" panose="020F0502020204030204" pitchFamily="34" charset="0"/>
              </a:rPr>
              <a:t>to the Thesis and Dissertation Formatting Tutorial</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9953" y="3989986"/>
            <a:ext cx="734568" cy="2185416"/>
          </a:xfrm>
          <a:prstGeom prst="rect">
            <a:avLst/>
          </a:prstGeom>
        </p:spPr>
      </p:pic>
    </p:spTree>
    <p:extLst>
      <p:ext uri="{BB962C8B-B14F-4D97-AF65-F5344CB8AC3E}">
        <p14:creationId xmlns:p14="http://schemas.microsoft.com/office/powerpoint/2010/main" val="1677026575"/>
      </p:ext>
    </p:extLst>
  </p:cSld>
  <p:clrMapOvr>
    <a:masterClrMapping/>
  </p:clrMapOvr>
  <mc:AlternateContent xmlns:mc="http://schemas.openxmlformats.org/markup-compatibility/2006" xmlns:p14="http://schemas.microsoft.com/office/powerpoint/2010/main">
    <mc:Choice Requires="p14">
      <p:transition p14:dur="10" advTm="17807"/>
    </mc:Choice>
    <mc:Fallback xmlns="">
      <p:transition advTm="178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73601F-5A55-48C6-B909-FF370993ECE3}"/>
              </a:ext>
            </a:extLst>
          </p:cNvPr>
          <p:cNvSpPr>
            <a:spLocks noGrp="1"/>
          </p:cNvSpPr>
          <p:nvPr>
            <p:ph type="title"/>
          </p:nvPr>
        </p:nvSpPr>
        <p:spPr>
          <a:xfrm>
            <a:off x="0" y="152400"/>
            <a:ext cx="9144000" cy="1450757"/>
          </a:xfrm>
        </p:spPr>
        <p:txBody>
          <a:bodyPr/>
          <a:lstStyle/>
          <a:p>
            <a:pPr algn="ctr"/>
            <a:r>
              <a:rPr lang="en-US" b="1" dirty="0">
                <a:solidFill>
                  <a:schemeClr val="tx1"/>
                </a:solidFill>
              </a:rPr>
              <a:t>Please Use This Website </a:t>
            </a:r>
            <a:br>
              <a:rPr lang="en-US" b="1" dirty="0">
                <a:solidFill>
                  <a:schemeClr val="tx1"/>
                </a:solidFill>
              </a:rPr>
            </a:br>
            <a:r>
              <a:rPr lang="en-US" b="1" dirty="0">
                <a:solidFill>
                  <a:schemeClr val="tx1"/>
                </a:solidFill>
                <a:hlinkClick r:id="rId3"/>
              </a:rPr>
              <a:t>https://grad.msu.edu/etd</a:t>
            </a:r>
            <a:r>
              <a:rPr lang="en-US" b="1" dirty="0">
                <a:solidFill>
                  <a:schemeClr val="tx1"/>
                </a:solidFill>
              </a:rPr>
              <a:t>  </a:t>
            </a:r>
          </a:p>
        </p:txBody>
      </p:sp>
      <p:sp>
        <p:nvSpPr>
          <p:cNvPr id="3" name="Subtitle 2"/>
          <p:cNvSpPr>
            <a:spLocks noGrp="1"/>
          </p:cNvSpPr>
          <p:nvPr>
            <p:ph idx="1"/>
          </p:nvPr>
        </p:nvSpPr>
        <p:spPr>
          <a:xfrm>
            <a:off x="304800" y="2057400"/>
            <a:ext cx="8587740" cy="4191000"/>
          </a:xfrm>
          <a:ln>
            <a:noFill/>
          </a:ln>
          <a:effectLst>
            <a:glow rad="63500">
              <a:schemeClr val="accent1">
                <a:satMod val="175000"/>
                <a:alpha val="40000"/>
              </a:schemeClr>
            </a:glow>
            <a:innerShdw blurRad="63500" dist="50800" dir="16200000">
              <a:prstClr val="black">
                <a:alpha val="50000"/>
              </a:prstClr>
            </a:innerShdw>
          </a:effectLst>
        </p:spPr>
        <p:txBody>
          <a:bodyPr>
            <a:normAutofit lnSpcReduction="10000"/>
          </a:bodyPr>
          <a:lstStyle/>
          <a:p>
            <a:pPr>
              <a:buFont typeface="Arial" panose="020B0604020202020204" pitchFamily="34" charset="0"/>
              <a:buChar char="•"/>
            </a:pPr>
            <a:r>
              <a:rPr lang="en-US" sz="2400" dirty="0">
                <a:solidFill>
                  <a:schemeClr val="tx1"/>
                </a:solidFill>
                <a:cs typeface="Gotham Book" pitchFamily="50" charset="0"/>
              </a:rPr>
              <a:t>This is where you will find the link for the current Formatting Guide for Electronic Submission of Master’s Theses and Doctoral Dissertations.</a:t>
            </a:r>
          </a:p>
          <a:p>
            <a:pPr marL="0" indent="0">
              <a:buNone/>
            </a:pPr>
            <a:endParaRPr lang="en-US" sz="1200" dirty="0">
              <a:solidFill>
                <a:schemeClr val="tx1"/>
              </a:solidFill>
              <a:cs typeface="Gotham Book" pitchFamily="50" charset="0"/>
            </a:endParaRPr>
          </a:p>
          <a:p>
            <a:pPr marL="0" indent="0" algn="ctr">
              <a:buNone/>
            </a:pPr>
            <a:r>
              <a:rPr lang="en-US" sz="3200" b="1" dirty="0">
                <a:solidFill>
                  <a:schemeClr val="tx1"/>
                </a:solidFill>
                <a:cs typeface="Gotham Book" pitchFamily="50" charset="0"/>
              </a:rPr>
              <a:t>***We are using an updated formatting guide starting Fall 2022***</a:t>
            </a:r>
          </a:p>
          <a:p>
            <a:pPr marL="0" indent="0">
              <a:buNone/>
            </a:pPr>
            <a:endParaRPr lang="en-US" sz="1200" b="1"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Make sure you read and follow the formatting guide</a:t>
            </a:r>
            <a:r>
              <a:rPr lang="en-US" sz="2400" b="1" dirty="0">
                <a:solidFill>
                  <a:schemeClr val="tx1"/>
                </a:solidFill>
                <a:cs typeface="Gotham Book" pitchFamily="50" charset="0"/>
              </a:rPr>
              <a:t> </a:t>
            </a:r>
            <a:r>
              <a:rPr lang="en-US" sz="2400" b="1" dirty="0">
                <a:solidFill>
                  <a:srgbClr val="C00000"/>
                </a:solidFill>
                <a:cs typeface="Gotham Book" pitchFamily="50" charset="0"/>
              </a:rPr>
              <a:t>BEFORE </a:t>
            </a:r>
            <a:r>
              <a:rPr lang="en-US" sz="2400" dirty="0">
                <a:solidFill>
                  <a:schemeClr val="tx1"/>
                </a:solidFill>
                <a:cs typeface="Gotham Book" pitchFamily="50" charset="0"/>
              </a:rPr>
              <a:t>you submit your document to ProQuest via the Graduate School website.  </a:t>
            </a:r>
            <a:r>
              <a:rPr lang="en-US" sz="2400" b="1" dirty="0">
                <a:solidFill>
                  <a:srgbClr val="C00000"/>
                </a:solidFill>
                <a:cs typeface="Gotham Book" pitchFamily="50" charset="0"/>
              </a:rPr>
              <a:t>The Graduate School’s task is to review your formatting, not to format the document for you.</a:t>
            </a:r>
          </a:p>
        </p:txBody>
      </p:sp>
    </p:spTree>
    <p:extLst>
      <p:ext uri="{BB962C8B-B14F-4D97-AF65-F5344CB8AC3E}">
        <p14:creationId xmlns:p14="http://schemas.microsoft.com/office/powerpoint/2010/main" val="3687485081"/>
      </p:ext>
    </p:extLst>
  </p:cSld>
  <p:clrMapOvr>
    <a:masterClrMapping/>
  </p:clrMapOvr>
  <mc:AlternateContent xmlns:mc="http://schemas.openxmlformats.org/markup-compatibility/2006" xmlns:p14="http://schemas.microsoft.com/office/powerpoint/2010/main">
    <mc:Choice Requires="p14">
      <p:transition p14:dur="0" advTm="31152"/>
    </mc:Choice>
    <mc:Fallback xmlns="">
      <p:transition advTm="311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153898"/>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rPr>
              <a:t>Screenshot of all sections on </a:t>
            </a: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hlinkClick r:id="rId3"/>
              </a:rPr>
              <a:t>https://grad.msu.edu/etd</a:t>
            </a:r>
            <a:endPar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endParaRPr>
          </a:p>
        </p:txBody>
      </p:sp>
      <p:pic>
        <p:nvPicPr>
          <p:cNvPr id="4" name="Picture 3" descr="Screenshot of our website's ETD home page.">
            <a:extLst>
              <a:ext uri="{FF2B5EF4-FFF2-40B4-BE49-F238E27FC236}">
                <a16:creationId xmlns:a16="http://schemas.microsoft.com/office/drawing/2014/main" id="{3F1139B7-EFF3-40BB-ACF8-D83423724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51" y="615563"/>
            <a:ext cx="8707539" cy="5648335"/>
          </a:xfrm>
          <a:prstGeom prst="rect">
            <a:avLst/>
          </a:prstGeom>
        </p:spPr>
      </p:pic>
    </p:spTree>
    <p:extLst>
      <p:ext uri="{BB962C8B-B14F-4D97-AF65-F5344CB8AC3E}">
        <p14:creationId xmlns:p14="http://schemas.microsoft.com/office/powerpoint/2010/main" val="1809534618"/>
      </p:ext>
    </p:extLst>
  </p:cSld>
  <p:clrMapOvr>
    <a:masterClrMapping/>
  </p:clrMapOvr>
  <mc:AlternateContent xmlns:mc="http://schemas.openxmlformats.org/markup-compatibility/2006" xmlns:p14="http://schemas.microsoft.com/office/powerpoint/2010/main">
    <mc:Choice Requires="p14">
      <p:transition p14:dur="0" advTm="40454"/>
    </mc:Choice>
    <mc:Fallback xmlns="">
      <p:transition advTm="404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formatting resources drop down menu.">
            <a:extLst>
              <a:ext uri="{FF2B5EF4-FFF2-40B4-BE49-F238E27FC236}">
                <a16:creationId xmlns:a16="http://schemas.microsoft.com/office/drawing/2014/main" id="{3F883498-7D03-463C-90F1-2515EED1722C}"/>
              </a:ext>
            </a:extLst>
          </p:cNvPr>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199402" y="457200"/>
            <a:ext cx="8745196" cy="5789305"/>
          </a:xfrm>
          <a:prstGeom prst="rect">
            <a:avLst/>
          </a:prstGeom>
        </p:spPr>
      </p:pic>
      <p:sp>
        <p:nvSpPr>
          <p:cNvPr id="2" name="Title 1">
            <a:extLst>
              <a:ext uri="{FF2B5EF4-FFF2-40B4-BE49-F238E27FC236}">
                <a16:creationId xmlns:a16="http://schemas.microsoft.com/office/drawing/2014/main" id="{7430169F-1A3B-8A15-B80E-E53D32E55670}"/>
              </a:ext>
            </a:extLst>
          </p:cNvPr>
          <p:cNvSpPr txBox="1">
            <a:spLocks noGrp="1"/>
          </p:cNvSpPr>
          <p:nvPr>
            <p:ph type="title" idx="4294967295"/>
          </p:nvPr>
        </p:nvSpPr>
        <p:spPr>
          <a:xfrm>
            <a:off x="228600" y="25940"/>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rPr>
              <a:t>Screenshot of the Formatting Resources</a:t>
            </a:r>
          </a:p>
        </p:txBody>
      </p:sp>
    </p:spTree>
    <p:extLst>
      <p:ext uri="{BB962C8B-B14F-4D97-AF65-F5344CB8AC3E}">
        <p14:creationId xmlns:p14="http://schemas.microsoft.com/office/powerpoint/2010/main" val="3889052931"/>
      </p:ext>
    </p:extLst>
  </p:cSld>
  <p:clrMapOvr>
    <a:masterClrMapping/>
  </p:clrMapOvr>
  <mc:AlternateContent xmlns:mc="http://schemas.openxmlformats.org/markup-compatibility/2006" xmlns:p14="http://schemas.microsoft.com/office/powerpoint/2010/main">
    <mc:Choice Requires="p14">
      <p:transition p14:dur="0" advTm="28833"/>
    </mc:Choice>
    <mc:Fallback xmlns="">
      <p:transition advTm="288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6517-1B0B-CAFC-355B-3A1A4E828B6B}"/>
              </a:ext>
            </a:extLst>
          </p:cNvPr>
          <p:cNvSpPr txBox="1">
            <a:spLocks noGrp="1"/>
          </p:cNvSpPr>
          <p:nvPr>
            <p:ph type="title" idx="4294967295"/>
          </p:nvPr>
        </p:nvSpPr>
        <p:spPr>
          <a:xfrm>
            <a:off x="228600" y="152400"/>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rPr>
              <a:t>Screenshot of the Required Paperwork</a:t>
            </a:r>
          </a:p>
        </p:txBody>
      </p:sp>
      <p:pic>
        <p:nvPicPr>
          <p:cNvPr id="3" name="Picture 2" descr="Screenshot of required paperwork drop down menu.">
            <a:extLst>
              <a:ext uri="{FF2B5EF4-FFF2-40B4-BE49-F238E27FC236}">
                <a16:creationId xmlns:a16="http://schemas.microsoft.com/office/drawing/2014/main" id="{F9E75629-4923-42A6-B484-6F9C0263A4F4}"/>
              </a:ext>
            </a:extLst>
          </p:cNvPr>
          <p:cNvPicPr>
            <a:picLocks noChangeAspect="1"/>
          </p:cNvPicPr>
          <p:nvPr/>
        </p:nvPicPr>
        <p:blipFill rotWithShape="1">
          <a:blip r:embed="rId3">
            <a:extLst>
              <a:ext uri="{28A0092B-C50C-407E-A947-70E740481C1C}">
                <a14:useLocalDpi xmlns:a14="http://schemas.microsoft.com/office/drawing/2010/main" val="0"/>
              </a:ext>
            </a:extLst>
          </a:blip>
          <a:srcRect b="15172"/>
          <a:stretch/>
        </p:blipFill>
        <p:spPr>
          <a:xfrm>
            <a:off x="125142" y="721269"/>
            <a:ext cx="8893716" cy="5415462"/>
          </a:xfrm>
          <a:prstGeom prst="rect">
            <a:avLst/>
          </a:prstGeom>
        </p:spPr>
      </p:pic>
    </p:spTree>
    <p:extLst>
      <p:ext uri="{BB962C8B-B14F-4D97-AF65-F5344CB8AC3E}">
        <p14:creationId xmlns:p14="http://schemas.microsoft.com/office/powerpoint/2010/main" val="628872920"/>
      </p:ext>
    </p:extLst>
  </p:cSld>
  <p:clrMapOvr>
    <a:masterClrMapping/>
  </p:clrMapOvr>
  <mc:AlternateContent xmlns:mc="http://schemas.openxmlformats.org/markup-compatibility/2006" xmlns:p14="http://schemas.microsoft.com/office/powerpoint/2010/main">
    <mc:Choice Requires="p14">
      <p:transition p14:dur="0" advTm="28833"/>
    </mc:Choice>
    <mc:Fallback xmlns="">
      <p:transition advTm="2883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1BEA-0614-8BA9-F099-552F43137D90}"/>
              </a:ext>
            </a:extLst>
          </p:cNvPr>
          <p:cNvSpPr txBox="1">
            <a:spLocks noGrp="1"/>
          </p:cNvSpPr>
          <p:nvPr>
            <p:ph type="title" idx="4294967295"/>
          </p:nvPr>
        </p:nvSpPr>
        <p:spPr>
          <a:xfrm>
            <a:off x="228600" y="25940"/>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rPr>
              <a:t>Screenshot of the Required Surveys</a:t>
            </a:r>
          </a:p>
        </p:txBody>
      </p:sp>
      <p:pic>
        <p:nvPicPr>
          <p:cNvPr id="3" name="Picture 2" descr="Screenshot of required surveys drop down menu.">
            <a:extLst>
              <a:ext uri="{FF2B5EF4-FFF2-40B4-BE49-F238E27FC236}">
                <a16:creationId xmlns:a16="http://schemas.microsoft.com/office/drawing/2014/main" id="{4CCBF9AD-5BBA-452E-BF64-79EE3C0B3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44" y="533400"/>
            <a:ext cx="8916112" cy="5498523"/>
          </a:xfrm>
          <a:prstGeom prst="rect">
            <a:avLst/>
          </a:prstGeom>
        </p:spPr>
      </p:pic>
    </p:spTree>
    <p:extLst>
      <p:ext uri="{BB962C8B-B14F-4D97-AF65-F5344CB8AC3E}">
        <p14:creationId xmlns:p14="http://schemas.microsoft.com/office/powerpoint/2010/main" val="852174530"/>
      </p:ext>
    </p:extLst>
  </p:cSld>
  <p:clrMapOvr>
    <a:masterClrMapping/>
  </p:clrMapOvr>
  <mc:AlternateContent xmlns:mc="http://schemas.openxmlformats.org/markup-compatibility/2006" xmlns:p14="http://schemas.microsoft.com/office/powerpoint/2010/main">
    <mc:Choice Requires="p14">
      <p:transition p14:dur="0" advTm="28833"/>
    </mc:Choice>
    <mc:Fallback xmlns="">
      <p:transition advTm="2883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creating your ProQuest account drop down menu.">
            <a:extLst>
              <a:ext uri="{FF2B5EF4-FFF2-40B4-BE49-F238E27FC236}">
                <a16:creationId xmlns:a16="http://schemas.microsoft.com/office/drawing/2014/main" id="{4E1F8577-8278-7572-207A-C3A72F3AE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02515"/>
            <a:ext cx="5715000" cy="6303085"/>
          </a:xfrm>
          <a:prstGeom prst="rect">
            <a:avLst/>
          </a:prstGeom>
          <a:ln>
            <a:solidFill>
              <a:schemeClr val="tx1"/>
            </a:solidFill>
          </a:ln>
        </p:spPr>
      </p:pic>
      <p:sp>
        <p:nvSpPr>
          <p:cNvPr id="2" name="Title 1">
            <a:extLst>
              <a:ext uri="{FF2B5EF4-FFF2-40B4-BE49-F238E27FC236}">
                <a16:creationId xmlns:a16="http://schemas.microsoft.com/office/drawing/2014/main" id="{D07D1611-D24C-4EA7-C46C-E04722822769}"/>
              </a:ext>
            </a:extLst>
          </p:cNvPr>
          <p:cNvSpPr txBox="1">
            <a:spLocks noGrp="1"/>
          </p:cNvSpPr>
          <p:nvPr>
            <p:ph type="title" idx="4294967295"/>
          </p:nvPr>
        </p:nvSpPr>
        <p:spPr>
          <a:xfrm>
            <a:off x="228600" y="25940"/>
            <a:ext cx="8686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n-ea"/>
                <a:cs typeface="Gotham Book" pitchFamily="50" charset="0"/>
              </a:rPr>
              <a:t>Screenshot of Creating Your ProQuest Account Information</a:t>
            </a:r>
          </a:p>
        </p:txBody>
      </p:sp>
    </p:spTree>
    <p:extLst>
      <p:ext uri="{BB962C8B-B14F-4D97-AF65-F5344CB8AC3E}">
        <p14:creationId xmlns:p14="http://schemas.microsoft.com/office/powerpoint/2010/main" val="3789773562"/>
      </p:ext>
    </p:extLst>
  </p:cSld>
  <p:clrMapOvr>
    <a:masterClrMapping/>
  </p:clrMapOvr>
  <mc:AlternateContent xmlns:mc="http://schemas.openxmlformats.org/markup-compatibility/2006" xmlns:p14="http://schemas.microsoft.com/office/powerpoint/2010/main">
    <mc:Choice Requires="p14">
      <p:transition p14:dur="0" advTm="28833"/>
    </mc:Choice>
    <mc:Fallback xmlns="">
      <p:transition advTm="2883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0" y="76200"/>
            <a:ext cx="9144000"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Your name throughout your submission</a:t>
            </a:r>
          </a:p>
        </p:txBody>
      </p:sp>
      <p:sp>
        <p:nvSpPr>
          <p:cNvPr id="6" name="Content Placeholder 5"/>
          <p:cNvSpPr>
            <a:spLocks noGrp="1"/>
          </p:cNvSpPr>
          <p:nvPr>
            <p:ph idx="1"/>
          </p:nvPr>
        </p:nvSpPr>
        <p:spPr>
          <a:xfrm>
            <a:off x="498182" y="1676400"/>
            <a:ext cx="8229600" cy="4648200"/>
          </a:xfrm>
        </p:spPr>
        <p:txBody>
          <a:bodyPr>
            <a:normAutofit/>
          </a:bodyPr>
          <a:lstStyle/>
          <a:p>
            <a:pPr marL="0" indent="0">
              <a:buNone/>
            </a:pPr>
            <a:endParaRPr lang="en-US" dirty="0">
              <a:solidFill>
                <a:schemeClr val="tx2"/>
              </a:solidFill>
              <a:latin typeface="Gotham Book" pitchFamily="50" charset="0"/>
              <a:cs typeface="Gotham Book" pitchFamily="50" charset="0"/>
            </a:endParaRPr>
          </a:p>
          <a:p>
            <a:pPr marL="0" indent="0">
              <a:buNone/>
            </a:pPr>
            <a:r>
              <a:rPr lang="en-US" sz="2800" dirty="0">
                <a:solidFill>
                  <a:schemeClr val="tx1"/>
                </a:solidFill>
                <a:cs typeface="Gotham Book" pitchFamily="50" charset="0"/>
              </a:rPr>
              <a:t>Your name must match in ALL aspects of your submission.  It must match in the following areas:		</a:t>
            </a:r>
          </a:p>
          <a:p>
            <a:pPr lvl="1">
              <a:buFont typeface="Arial" panose="020B0604020202020204" pitchFamily="34" charset="0"/>
              <a:buChar char="•"/>
            </a:pPr>
            <a:r>
              <a:rPr lang="en-US" sz="2800" dirty="0">
                <a:solidFill>
                  <a:schemeClr val="tx1"/>
                </a:solidFill>
                <a:cs typeface="Gotham Book" pitchFamily="50" charset="0"/>
              </a:rPr>
              <a:t>On your Approval form</a:t>
            </a:r>
          </a:p>
          <a:p>
            <a:pPr lvl="1">
              <a:buFont typeface="Arial" panose="020B0604020202020204" pitchFamily="34" charset="0"/>
              <a:buChar char="•"/>
            </a:pPr>
            <a:r>
              <a:rPr lang="en-US" sz="2800" dirty="0">
                <a:solidFill>
                  <a:schemeClr val="tx1"/>
                </a:solidFill>
                <a:cs typeface="Gotham Book" pitchFamily="50" charset="0"/>
              </a:rPr>
              <a:t>In your ProQuest ETD (Electronic Thesis and Dissertation) contact details</a:t>
            </a:r>
          </a:p>
          <a:p>
            <a:pPr lvl="1">
              <a:buFont typeface="Arial" panose="020B0604020202020204" pitchFamily="34" charset="0"/>
              <a:buChar char="•"/>
            </a:pPr>
            <a:r>
              <a:rPr lang="en-US" sz="2800" dirty="0">
                <a:solidFill>
                  <a:schemeClr val="tx1"/>
                </a:solidFill>
                <a:cs typeface="Gotham Book" pitchFamily="50" charset="0"/>
              </a:rPr>
              <a:t>On your title page</a:t>
            </a:r>
          </a:p>
          <a:p>
            <a:pPr lvl="1">
              <a:buFont typeface="Arial" panose="020B0604020202020204" pitchFamily="34" charset="0"/>
              <a:buChar char="•"/>
            </a:pPr>
            <a:r>
              <a:rPr lang="en-US" sz="2800" dirty="0">
                <a:solidFill>
                  <a:schemeClr val="tx1"/>
                </a:solidFill>
                <a:cs typeface="Gotham Book" pitchFamily="50" charset="0"/>
              </a:rPr>
              <a:t>On your copyright page (if applicable)</a:t>
            </a:r>
          </a:p>
          <a:p>
            <a:pPr lvl="1">
              <a:buFont typeface="Wingdings" panose="05000000000000000000" pitchFamily="2" charset="2"/>
              <a:buChar char="§"/>
            </a:pPr>
            <a:endParaRPr lang="en-US" sz="2000" dirty="0">
              <a:solidFill>
                <a:schemeClr val="tx1"/>
              </a:solidFill>
              <a:latin typeface="Gotham Book" pitchFamily="50" charset="0"/>
              <a:cs typeface="Gotham Book" pitchFamily="50" charset="0"/>
            </a:endParaRPr>
          </a:p>
          <a:p>
            <a:pPr marL="201168" lvl="1" indent="0">
              <a:buNone/>
            </a:pPr>
            <a:endParaRPr lang="en-US" sz="2000" dirty="0">
              <a:solidFill>
                <a:schemeClr val="tx1"/>
              </a:solidFill>
              <a:latin typeface="Gotham Book" pitchFamily="50" charset="0"/>
              <a:cs typeface="Gotham Book" pitchFamily="50" charset="0"/>
            </a:endParaRPr>
          </a:p>
        </p:txBody>
      </p:sp>
    </p:spTree>
    <p:extLst>
      <p:ext uri="{BB962C8B-B14F-4D97-AF65-F5344CB8AC3E}">
        <p14:creationId xmlns:p14="http://schemas.microsoft.com/office/powerpoint/2010/main" val="1747370978"/>
      </p:ext>
    </p:extLst>
  </p:cSld>
  <p:clrMapOvr>
    <a:masterClrMapping/>
  </p:clrMapOvr>
  <mc:AlternateContent xmlns:mc="http://schemas.openxmlformats.org/markup-compatibility/2006" xmlns:p14="http://schemas.microsoft.com/office/powerpoint/2010/main">
    <mc:Choice Requires="p14">
      <p:transition p14:dur="0" advTm="29839"/>
    </mc:Choice>
    <mc:Fallback xmlns="">
      <p:transition advTm="2983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3048000" cy="1066800"/>
          </a:xfrm>
        </p:spPr>
        <p:txBody>
          <a:bodyPr>
            <a:noAutofit/>
          </a:bodyPr>
          <a:lstStyle/>
          <a:p>
            <a:pPr algn="ctr"/>
            <a:r>
              <a:rPr lang="en-US" sz="4800" b="1" dirty="0">
                <a:solidFill>
                  <a:schemeClr val="bg1"/>
                </a:solidFill>
                <a:latin typeface="+mn-lt"/>
                <a:cs typeface="Gotham Book" pitchFamily="50" charset="0"/>
              </a:rPr>
              <a:t>MARGINS</a:t>
            </a:r>
          </a:p>
        </p:txBody>
      </p:sp>
      <p:sp>
        <p:nvSpPr>
          <p:cNvPr id="6" name="Text Placeholder 5"/>
          <p:cNvSpPr>
            <a:spLocks noGrp="1"/>
          </p:cNvSpPr>
          <p:nvPr>
            <p:ph type="body" sz="half" idx="2"/>
          </p:nvPr>
        </p:nvSpPr>
        <p:spPr>
          <a:xfrm>
            <a:off x="0" y="1600200"/>
            <a:ext cx="3048000" cy="3886200"/>
          </a:xfrm>
        </p:spPr>
        <p:txBody>
          <a:bodyPr>
            <a:normAutofit fontScale="25000" lnSpcReduction="20000"/>
          </a:bodyPr>
          <a:lstStyle/>
          <a:p>
            <a:r>
              <a:rPr lang="en-US" sz="9600" dirty="0">
                <a:solidFill>
                  <a:schemeClr val="tx1"/>
                </a:solidFill>
                <a:cs typeface="Gotham Book" pitchFamily="50" charset="0"/>
              </a:rPr>
              <a:t>All margins must be between 1-inch and 1.5-inches all the way around (top, bottom, left, and right) and consistent throughout the ENTIRE document.</a:t>
            </a:r>
          </a:p>
          <a:p>
            <a:endParaRPr lang="en-US" sz="3200" i="1" dirty="0"/>
          </a:p>
          <a:p>
            <a:endParaRPr lang="en-US" sz="3200" i="1" dirty="0"/>
          </a:p>
          <a:p>
            <a:endParaRPr lang="en-US" sz="7200" b="1" dirty="0">
              <a:solidFill>
                <a:schemeClr val="bg1"/>
              </a:solidFill>
              <a:cs typeface="Gotham Book" pitchFamily="50" charset="0"/>
            </a:endParaRPr>
          </a:p>
          <a:p>
            <a:endParaRPr lang="en-US" sz="7200" b="1" dirty="0">
              <a:solidFill>
                <a:schemeClr val="bg1"/>
              </a:solidFill>
              <a:cs typeface="Gotham Book" pitchFamily="50" charset="0"/>
            </a:endParaRPr>
          </a:p>
          <a:p>
            <a:r>
              <a:rPr lang="en-US" sz="7200" b="1" dirty="0">
                <a:solidFill>
                  <a:schemeClr val="bg1"/>
                </a:solidFill>
                <a:cs typeface="Gotham Book" pitchFamily="50" charset="0"/>
              </a:rPr>
              <a:t>NOTE: ProQuest does not require a left margin larger than 1 inch for bound copies</a:t>
            </a:r>
            <a:r>
              <a:rPr lang="en-US" sz="7200" dirty="0">
                <a:solidFill>
                  <a:schemeClr val="bg1"/>
                </a:solidFill>
                <a:cs typeface="Gotham Book" pitchFamily="50" charset="0"/>
              </a:rPr>
              <a:t>.</a:t>
            </a:r>
          </a:p>
        </p:txBody>
      </p:sp>
      <p:pic>
        <p:nvPicPr>
          <p:cNvPr id="1026" name="Picture 2" descr="Image of a piece of paper showcasing 1 inch margins on the top, bottom, left, and righ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86200" y="800100"/>
            <a:ext cx="426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Image of a 6 inch ruler overlapping a piece of paper, marking a 1 inch marg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622089"/>
            <a:ext cx="2971800" cy="492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852202"/>
      </p:ext>
    </p:extLst>
  </p:cSld>
  <p:clrMapOvr>
    <a:masterClrMapping/>
  </p:clrMapOvr>
  <mc:AlternateContent xmlns:mc="http://schemas.openxmlformats.org/markup-compatibility/2006" xmlns:p14="http://schemas.microsoft.com/office/powerpoint/2010/main">
    <mc:Choice Requires="p14">
      <p:transition p14:dur="10" advTm="37413"/>
    </mc:Choice>
    <mc:Fallback xmlns="">
      <p:transition advTm="3741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609600"/>
            <a:ext cx="91440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Gotham Book" pitchFamily="50" charset="0"/>
              </a:rPr>
              <a:t>Spacing</a:t>
            </a:r>
          </a:p>
        </p:txBody>
      </p:sp>
      <p:sp>
        <p:nvSpPr>
          <p:cNvPr id="3" name="Content Placeholder 2"/>
          <p:cNvSpPr>
            <a:spLocks noGrp="1"/>
          </p:cNvSpPr>
          <p:nvPr>
            <p:ph idx="1"/>
          </p:nvPr>
        </p:nvSpPr>
        <p:spPr>
          <a:xfrm>
            <a:off x="457200" y="1905000"/>
            <a:ext cx="8229600" cy="4191000"/>
          </a:xfrm>
        </p:spPr>
        <p:txBody>
          <a:bodyPr>
            <a:normAutofit/>
          </a:bodyPr>
          <a:lstStyle/>
          <a:p>
            <a:pPr>
              <a:buFont typeface="Arial" panose="020B0604020202020204" pitchFamily="34" charset="0"/>
              <a:buChar char="•"/>
            </a:pPr>
            <a:r>
              <a:rPr lang="en-US" sz="3200" dirty="0">
                <a:solidFill>
                  <a:schemeClr val="tx1"/>
                </a:solidFill>
                <a:cs typeface="Gotham Book" pitchFamily="50" charset="0"/>
              </a:rPr>
              <a:t>The document may be 1.5-spaced or double-spaced.</a:t>
            </a:r>
          </a:p>
          <a:p>
            <a:pPr>
              <a:buFont typeface="Arial" panose="020B0604020202020204" pitchFamily="34" charset="0"/>
              <a:buChar char="•"/>
            </a:pPr>
            <a:r>
              <a:rPr lang="en-US" sz="3200" dirty="0">
                <a:solidFill>
                  <a:schemeClr val="tx1"/>
                </a:solidFill>
                <a:cs typeface="Gotham Book" pitchFamily="50" charset="0"/>
              </a:rPr>
              <a:t>Single-spacing is allowed for the following: titles, headings, footnotes, endnotes, references, lengthy quotations, bulleted/numbered lists, figure/table captions, or material in an appendix</a:t>
            </a:r>
          </a:p>
        </p:txBody>
      </p:sp>
    </p:spTree>
    <p:extLst>
      <p:ext uri="{BB962C8B-B14F-4D97-AF65-F5344CB8AC3E}">
        <p14:creationId xmlns:p14="http://schemas.microsoft.com/office/powerpoint/2010/main" val="2596756496"/>
      </p:ext>
    </p:extLst>
  </p:cSld>
  <p:clrMapOvr>
    <a:masterClrMapping/>
  </p:clrMapOvr>
  <mc:AlternateContent xmlns:mc="http://schemas.openxmlformats.org/markup-compatibility/2006" xmlns:p14="http://schemas.microsoft.com/office/powerpoint/2010/main">
    <mc:Choice Requires="p14">
      <p:transition p14:dur="0" advTm="19478"/>
    </mc:Choice>
    <mc:Fallback xmlns="">
      <p:transition advTm="194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152400"/>
            <a:ext cx="914399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Every thesis or dissertation is composed of three parts</a:t>
            </a:r>
          </a:p>
        </p:txBody>
      </p:sp>
      <p:sp>
        <p:nvSpPr>
          <p:cNvPr id="3" name="Content Placeholder 2"/>
          <p:cNvSpPr>
            <a:spLocks noGrp="1"/>
          </p:cNvSpPr>
          <p:nvPr>
            <p:ph idx="1"/>
          </p:nvPr>
        </p:nvSpPr>
        <p:spPr>
          <a:xfrm>
            <a:off x="365760" y="1871565"/>
            <a:ext cx="8458199" cy="4023360"/>
          </a:xfrm>
        </p:spPr>
        <p:txBody>
          <a:bodyPr>
            <a:normAutofit/>
          </a:bodyPr>
          <a:lstStyle/>
          <a:p>
            <a:pPr marL="0" indent="0">
              <a:buNone/>
            </a:pPr>
            <a:endParaRPr lang="en-US" dirty="0"/>
          </a:p>
          <a:p>
            <a:pPr marL="0" indent="0">
              <a:buNone/>
            </a:pPr>
            <a:r>
              <a:rPr lang="en-US" sz="2800" dirty="0">
                <a:solidFill>
                  <a:schemeClr val="tx1"/>
                </a:solidFill>
                <a:cs typeface="Gotham Book" pitchFamily="50" charset="0"/>
              </a:rPr>
              <a:t>1. Preliminary pages</a:t>
            </a:r>
          </a:p>
          <a:p>
            <a:endParaRPr lang="en-US" sz="2800" dirty="0">
              <a:solidFill>
                <a:schemeClr val="tx1"/>
              </a:solidFill>
              <a:cs typeface="Gotham Book" pitchFamily="50" charset="0"/>
            </a:endParaRPr>
          </a:p>
          <a:p>
            <a:pPr marL="0" indent="0">
              <a:buNone/>
            </a:pPr>
            <a:r>
              <a:rPr lang="en-US" sz="2800" dirty="0">
                <a:solidFill>
                  <a:schemeClr val="tx1"/>
                </a:solidFill>
                <a:cs typeface="Gotham Book" pitchFamily="50" charset="0"/>
              </a:rPr>
              <a:t>2. Body of the Document</a:t>
            </a:r>
          </a:p>
          <a:p>
            <a:endParaRPr lang="en-US" sz="2800" dirty="0">
              <a:solidFill>
                <a:schemeClr val="tx1"/>
              </a:solidFill>
              <a:cs typeface="Gotham Book" pitchFamily="50" charset="0"/>
            </a:endParaRPr>
          </a:p>
          <a:p>
            <a:pPr marL="0" indent="0">
              <a:buNone/>
            </a:pPr>
            <a:r>
              <a:rPr lang="en-US" sz="2800" dirty="0">
                <a:solidFill>
                  <a:schemeClr val="tx1"/>
                </a:solidFill>
                <a:cs typeface="Gotham Book" pitchFamily="50" charset="0"/>
              </a:rPr>
              <a:t>3. Reference Materials (Bibliography/Appendix)</a:t>
            </a:r>
          </a:p>
        </p:txBody>
      </p:sp>
    </p:spTree>
    <p:extLst>
      <p:ext uri="{BB962C8B-B14F-4D97-AF65-F5344CB8AC3E}">
        <p14:creationId xmlns:p14="http://schemas.microsoft.com/office/powerpoint/2010/main" val="440697335"/>
      </p:ext>
    </p:extLst>
  </p:cSld>
  <p:clrMapOvr>
    <a:masterClrMapping/>
  </p:clrMapOvr>
  <mc:AlternateContent xmlns:mc="http://schemas.openxmlformats.org/markup-compatibility/2006" xmlns:p14="http://schemas.microsoft.com/office/powerpoint/2010/main">
    <mc:Choice Requires="p14">
      <p:transition p14:dur="0" advTm="15241"/>
    </mc:Choice>
    <mc:Fallback xmlns="">
      <p:transition advTm="1524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66800"/>
            <a:ext cx="9144000" cy="4267200"/>
          </a:xfrm>
          <a:ln>
            <a:noFill/>
          </a:ln>
        </p:spPr>
        <p:txBody>
          <a:bodyPr>
            <a:normAutofit/>
          </a:bodyPr>
          <a:lstStyle/>
          <a:p>
            <a:pPr algn="ctr"/>
            <a:r>
              <a:rPr lang="en-US" sz="4400" dirty="0">
                <a:solidFill>
                  <a:schemeClr val="tx1"/>
                </a:solidFill>
                <a:latin typeface="+mn-lt"/>
                <a:cs typeface="Gotham Book" pitchFamily="50" charset="0"/>
              </a:rPr>
              <a:t>This tutorial is always available on the Graduate School’s website</a:t>
            </a:r>
            <a:br>
              <a:rPr lang="en-US" sz="4400" dirty="0">
                <a:solidFill>
                  <a:schemeClr val="tx1"/>
                </a:solidFill>
                <a:latin typeface="+mn-lt"/>
                <a:cs typeface="Gotham Book" pitchFamily="50" charset="0"/>
              </a:rPr>
            </a:br>
            <a:r>
              <a:rPr lang="en-US" sz="4400" dirty="0">
                <a:solidFill>
                  <a:schemeClr val="tx1"/>
                </a:solidFill>
                <a:latin typeface="+mn-lt"/>
                <a:cs typeface="Gotham Book" pitchFamily="50" charset="0"/>
              </a:rPr>
              <a:t>(</a:t>
            </a:r>
            <a:r>
              <a:rPr lang="en-US" sz="4400" dirty="0">
                <a:solidFill>
                  <a:schemeClr val="tx1"/>
                </a:solidFill>
                <a:latin typeface="+mn-lt"/>
                <a:cs typeface="Gotham Book" pitchFamily="50" charset="0"/>
                <a:hlinkClick r:id="rId3"/>
              </a:rPr>
              <a:t>https://grad.msu.edu/etd</a:t>
            </a:r>
            <a:r>
              <a:rPr lang="en-US" sz="4400" dirty="0">
                <a:solidFill>
                  <a:schemeClr val="tx1"/>
                </a:solidFill>
                <a:latin typeface="+mn-lt"/>
                <a:cs typeface="Gotham Book" pitchFamily="50" charset="0"/>
              </a:rPr>
              <a:t>)</a:t>
            </a:r>
            <a:r>
              <a:rPr lang="en-US" sz="4400" b="1" dirty="0">
                <a:solidFill>
                  <a:schemeClr val="tx1"/>
                </a:solidFill>
                <a:latin typeface="+mn-lt"/>
                <a:cs typeface="Gotham Book" pitchFamily="50" charset="0"/>
              </a:rPr>
              <a:t> </a:t>
            </a:r>
            <a:r>
              <a:rPr lang="en-US" sz="4400" dirty="0">
                <a:solidFill>
                  <a:schemeClr val="tx1"/>
                </a:solidFill>
                <a:latin typeface="+mn-lt"/>
                <a:cs typeface="Gotham Book" pitchFamily="50" charset="0"/>
              </a:rPr>
              <a:t>along with the formatting guide, sample pages, and instructions on how to submit your thesis or dissertation through the ProQuest website.</a:t>
            </a:r>
          </a:p>
        </p:txBody>
      </p:sp>
    </p:spTree>
    <p:extLst>
      <p:ext uri="{BB962C8B-B14F-4D97-AF65-F5344CB8AC3E}">
        <p14:creationId xmlns:p14="http://schemas.microsoft.com/office/powerpoint/2010/main" val="76251348"/>
      </p:ext>
    </p:extLst>
  </p:cSld>
  <p:clrMapOvr>
    <a:masterClrMapping/>
  </p:clrMapOvr>
  <mc:AlternateContent xmlns:mc="http://schemas.openxmlformats.org/markup-compatibility/2006" xmlns:p14="http://schemas.microsoft.com/office/powerpoint/2010/main">
    <mc:Choice Requires="p14">
      <p:transition p14:dur="0" advTm="13277"/>
    </mc:Choice>
    <mc:Fallback xmlns="">
      <p:transition advTm="1327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C183D7F6-B498-43B3-948B-1728B52AA6E4}">
                <adec:decorative xmlns:adec="http://schemas.microsoft.com/office/drawing/2017/decorative" val="1"/>
              </a:ext>
            </a:extLst>
          </p:cNvPr>
          <p:cNvSpPr>
            <a:spLocks noChangeArrowheads="1"/>
          </p:cNvSpPr>
          <p:nvPr/>
        </p:nvSpPr>
        <p:spPr bwMode="auto">
          <a:xfrm>
            <a:off x="0" y="6681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0" algn="l"/>
              </a:tabLst>
              <a:defRPr sz="4000">
                <a:solidFill>
                  <a:schemeClr val="tx1"/>
                </a:solidFill>
                <a:latin typeface="Arial" charset="0"/>
              </a:defRPr>
            </a:lvl1pPr>
            <a:lvl2pPr marL="742950" indent="-285750" eaLnBrk="0" hangingPunct="0">
              <a:tabLst>
                <a:tab pos="0" algn="l"/>
              </a:tabLst>
              <a:defRPr sz="4000">
                <a:solidFill>
                  <a:schemeClr val="tx1"/>
                </a:solidFill>
                <a:latin typeface="Arial" charset="0"/>
              </a:defRPr>
            </a:lvl2pPr>
            <a:lvl3pPr marL="1143000" indent="-228600" eaLnBrk="0" hangingPunct="0">
              <a:tabLst>
                <a:tab pos="0" algn="l"/>
              </a:tabLst>
              <a:defRPr sz="4000">
                <a:solidFill>
                  <a:schemeClr val="tx1"/>
                </a:solidFill>
                <a:latin typeface="Arial" charset="0"/>
              </a:defRPr>
            </a:lvl3pPr>
            <a:lvl4pPr marL="1600200" indent="-228600" eaLnBrk="0" hangingPunct="0">
              <a:tabLst>
                <a:tab pos="0" algn="l"/>
              </a:tabLst>
              <a:defRPr sz="4000">
                <a:solidFill>
                  <a:schemeClr val="tx1"/>
                </a:solidFill>
                <a:latin typeface="Arial" charset="0"/>
              </a:defRPr>
            </a:lvl4pPr>
            <a:lvl5pPr marL="2057400" indent="-228600" eaLnBrk="0" hangingPunct="0">
              <a:tabLst>
                <a:tab pos="0" algn="l"/>
              </a:tabLst>
              <a:defRPr sz="4000">
                <a:solidFill>
                  <a:schemeClr val="tx1"/>
                </a:solidFill>
                <a:latin typeface="Arial" charset="0"/>
              </a:defRPr>
            </a:lvl5pPr>
            <a:lvl6pPr marL="2514600" indent="-228600" eaLnBrk="0" fontAlgn="base" hangingPunct="0">
              <a:spcBef>
                <a:spcPct val="0"/>
              </a:spcBef>
              <a:spcAft>
                <a:spcPct val="0"/>
              </a:spcAft>
              <a:tabLst>
                <a:tab pos="0" algn="l"/>
              </a:tabLst>
              <a:defRPr sz="4000">
                <a:solidFill>
                  <a:schemeClr val="tx1"/>
                </a:solidFill>
                <a:latin typeface="Arial" charset="0"/>
              </a:defRPr>
            </a:lvl6pPr>
            <a:lvl7pPr marL="2971800" indent="-228600" eaLnBrk="0" fontAlgn="base" hangingPunct="0">
              <a:spcBef>
                <a:spcPct val="0"/>
              </a:spcBef>
              <a:spcAft>
                <a:spcPct val="0"/>
              </a:spcAft>
              <a:tabLst>
                <a:tab pos="0" algn="l"/>
              </a:tabLst>
              <a:defRPr sz="4000">
                <a:solidFill>
                  <a:schemeClr val="tx1"/>
                </a:solidFill>
                <a:latin typeface="Arial" charset="0"/>
              </a:defRPr>
            </a:lvl7pPr>
            <a:lvl8pPr marL="3429000" indent="-228600" eaLnBrk="0" fontAlgn="base" hangingPunct="0">
              <a:spcBef>
                <a:spcPct val="0"/>
              </a:spcBef>
              <a:spcAft>
                <a:spcPct val="0"/>
              </a:spcAft>
              <a:tabLst>
                <a:tab pos="0" algn="l"/>
              </a:tabLst>
              <a:defRPr sz="4000">
                <a:solidFill>
                  <a:schemeClr val="tx1"/>
                </a:solidFill>
                <a:latin typeface="Arial" charset="0"/>
              </a:defRPr>
            </a:lvl8pPr>
            <a:lvl9pPr marL="3886200" indent="-228600" eaLnBrk="0" fontAlgn="base" hangingPunct="0">
              <a:spcBef>
                <a:spcPct val="0"/>
              </a:spcBef>
              <a:spcAft>
                <a:spcPct val="0"/>
              </a:spcAft>
              <a:tabLst>
                <a:tab pos="0" algn="l"/>
              </a:tabLst>
              <a:defRPr sz="4000">
                <a:solidFill>
                  <a:schemeClr val="tx1"/>
                </a:solidFill>
                <a:latin typeface="Arial" charset="0"/>
              </a:defRPr>
            </a:lvl9pPr>
          </a:lstStyle>
          <a:p>
            <a:pPr eaLnBrk="1" hangingPunct="1"/>
            <a:endParaRPr lang="en-US" altLang="en-US" sz="2400" dirty="0">
              <a:latin typeface="Times New Roman" pitchFamily="18" charset="0"/>
            </a:endParaRPr>
          </a:p>
        </p:txBody>
      </p:sp>
      <p:sp>
        <p:nvSpPr>
          <p:cNvPr id="11267" name="Rectangle 89">
            <a:extLst>
              <a:ext uri="{C183D7F6-B498-43B3-948B-1728B52AA6E4}">
                <adec:decorative xmlns:adec="http://schemas.microsoft.com/office/drawing/2017/decorative" val="1"/>
              </a:ext>
            </a:extLst>
          </p:cNvPr>
          <p:cNvSpPr>
            <a:spLocks noChangeArrowheads="1"/>
          </p:cNvSpPr>
          <p:nvPr/>
        </p:nvSpPr>
        <p:spPr bwMode="auto">
          <a:xfrm>
            <a:off x="0" y="6681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tabLst>
                <a:tab pos="0" algn="l"/>
              </a:tabLst>
              <a:defRPr sz="4000">
                <a:solidFill>
                  <a:schemeClr val="tx1"/>
                </a:solidFill>
                <a:latin typeface="Arial" charset="0"/>
              </a:defRPr>
            </a:lvl1pPr>
            <a:lvl2pPr marL="742950" indent="-285750" eaLnBrk="0" hangingPunct="0">
              <a:tabLst>
                <a:tab pos="0" algn="l"/>
              </a:tabLst>
              <a:defRPr sz="4000">
                <a:solidFill>
                  <a:schemeClr val="tx1"/>
                </a:solidFill>
                <a:latin typeface="Arial" charset="0"/>
              </a:defRPr>
            </a:lvl2pPr>
            <a:lvl3pPr marL="1143000" indent="-228600" eaLnBrk="0" hangingPunct="0">
              <a:tabLst>
                <a:tab pos="0" algn="l"/>
              </a:tabLst>
              <a:defRPr sz="4000">
                <a:solidFill>
                  <a:schemeClr val="tx1"/>
                </a:solidFill>
                <a:latin typeface="Arial" charset="0"/>
              </a:defRPr>
            </a:lvl3pPr>
            <a:lvl4pPr marL="1600200" indent="-228600" eaLnBrk="0" hangingPunct="0">
              <a:tabLst>
                <a:tab pos="0" algn="l"/>
              </a:tabLst>
              <a:defRPr sz="4000">
                <a:solidFill>
                  <a:schemeClr val="tx1"/>
                </a:solidFill>
                <a:latin typeface="Arial" charset="0"/>
              </a:defRPr>
            </a:lvl4pPr>
            <a:lvl5pPr marL="2057400" indent="-228600" eaLnBrk="0" hangingPunct="0">
              <a:tabLst>
                <a:tab pos="0" algn="l"/>
              </a:tabLst>
              <a:defRPr sz="4000">
                <a:solidFill>
                  <a:schemeClr val="tx1"/>
                </a:solidFill>
                <a:latin typeface="Arial" charset="0"/>
              </a:defRPr>
            </a:lvl5pPr>
            <a:lvl6pPr marL="2514600" indent="-228600" eaLnBrk="0" fontAlgn="base" hangingPunct="0">
              <a:spcBef>
                <a:spcPct val="0"/>
              </a:spcBef>
              <a:spcAft>
                <a:spcPct val="0"/>
              </a:spcAft>
              <a:tabLst>
                <a:tab pos="0" algn="l"/>
              </a:tabLst>
              <a:defRPr sz="4000">
                <a:solidFill>
                  <a:schemeClr val="tx1"/>
                </a:solidFill>
                <a:latin typeface="Arial" charset="0"/>
              </a:defRPr>
            </a:lvl6pPr>
            <a:lvl7pPr marL="2971800" indent="-228600" eaLnBrk="0" fontAlgn="base" hangingPunct="0">
              <a:spcBef>
                <a:spcPct val="0"/>
              </a:spcBef>
              <a:spcAft>
                <a:spcPct val="0"/>
              </a:spcAft>
              <a:tabLst>
                <a:tab pos="0" algn="l"/>
              </a:tabLst>
              <a:defRPr sz="4000">
                <a:solidFill>
                  <a:schemeClr val="tx1"/>
                </a:solidFill>
                <a:latin typeface="Arial" charset="0"/>
              </a:defRPr>
            </a:lvl7pPr>
            <a:lvl8pPr marL="3429000" indent="-228600" eaLnBrk="0" fontAlgn="base" hangingPunct="0">
              <a:spcBef>
                <a:spcPct val="0"/>
              </a:spcBef>
              <a:spcAft>
                <a:spcPct val="0"/>
              </a:spcAft>
              <a:tabLst>
                <a:tab pos="0" algn="l"/>
              </a:tabLst>
              <a:defRPr sz="4000">
                <a:solidFill>
                  <a:schemeClr val="tx1"/>
                </a:solidFill>
                <a:latin typeface="Arial" charset="0"/>
              </a:defRPr>
            </a:lvl8pPr>
            <a:lvl9pPr marL="3886200" indent="-228600" eaLnBrk="0" fontAlgn="base" hangingPunct="0">
              <a:spcBef>
                <a:spcPct val="0"/>
              </a:spcBef>
              <a:spcAft>
                <a:spcPct val="0"/>
              </a:spcAft>
              <a:tabLst>
                <a:tab pos="0" algn="l"/>
              </a:tabLst>
              <a:defRPr sz="4000">
                <a:solidFill>
                  <a:schemeClr val="tx1"/>
                </a:solidFill>
                <a:latin typeface="Arial" charset="0"/>
              </a:defRPr>
            </a:lvl9pPr>
          </a:lstStyle>
          <a:p>
            <a:pPr eaLnBrk="1" hangingPunct="1"/>
            <a:endParaRPr lang="en-US" altLang="en-US" sz="2400" dirty="0">
              <a:latin typeface="Times New Roman" pitchFamily="18" charset="0"/>
            </a:endParaRPr>
          </a:p>
        </p:txBody>
      </p:sp>
      <p:sp>
        <p:nvSpPr>
          <p:cNvPr id="11268" name="Rectangle 91"/>
          <p:cNvSpPr>
            <a:spLocks noGrp="1" noChangeArrowheads="1"/>
          </p:cNvSpPr>
          <p:nvPr>
            <p:ph type="title" idx="4294967295"/>
          </p:nvPr>
        </p:nvSpPr>
        <p:spPr bwMode="auto">
          <a:xfrm>
            <a:off x="0" y="28723"/>
            <a:ext cx="9144000" cy="46166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lvl1pPr eaLnBrk="0" hangingPunct="0">
              <a:tabLst>
                <a:tab pos="228600" algn="l"/>
                <a:tab pos="457200" algn="l"/>
              </a:tabLst>
              <a:defRPr sz="4000">
                <a:solidFill>
                  <a:schemeClr val="tx1"/>
                </a:solidFill>
                <a:latin typeface="Arial" charset="0"/>
              </a:defRPr>
            </a:lvl1pPr>
            <a:lvl2pPr marL="742950" indent="-285750" eaLnBrk="0" hangingPunct="0">
              <a:tabLst>
                <a:tab pos="228600" algn="l"/>
                <a:tab pos="457200" algn="l"/>
              </a:tabLst>
              <a:defRPr sz="4000">
                <a:solidFill>
                  <a:schemeClr val="tx1"/>
                </a:solidFill>
                <a:latin typeface="Arial" charset="0"/>
              </a:defRPr>
            </a:lvl2pPr>
            <a:lvl3pPr marL="1143000" indent="-228600" eaLnBrk="0" hangingPunct="0">
              <a:tabLst>
                <a:tab pos="228600" algn="l"/>
                <a:tab pos="457200" algn="l"/>
              </a:tabLst>
              <a:defRPr sz="4000">
                <a:solidFill>
                  <a:schemeClr val="tx1"/>
                </a:solidFill>
                <a:latin typeface="Arial" charset="0"/>
              </a:defRPr>
            </a:lvl3pPr>
            <a:lvl4pPr marL="1600200" indent="-228600" eaLnBrk="0" hangingPunct="0">
              <a:tabLst>
                <a:tab pos="228600" algn="l"/>
                <a:tab pos="457200" algn="l"/>
              </a:tabLst>
              <a:defRPr sz="4000">
                <a:solidFill>
                  <a:schemeClr val="tx1"/>
                </a:solidFill>
                <a:latin typeface="Arial" charset="0"/>
              </a:defRPr>
            </a:lvl4pPr>
            <a:lvl5pPr marL="2057400" indent="-228600" eaLnBrk="0" hangingPunct="0">
              <a:tabLst>
                <a:tab pos="228600" algn="l"/>
                <a:tab pos="457200" algn="l"/>
              </a:tabLst>
              <a:defRPr sz="4000">
                <a:solidFill>
                  <a:schemeClr val="tx1"/>
                </a:solidFill>
                <a:latin typeface="Arial" charset="0"/>
              </a:defRPr>
            </a:lvl5pPr>
            <a:lvl6pPr marL="2514600" indent="-228600" eaLnBrk="0" fontAlgn="base" hangingPunct="0">
              <a:spcBef>
                <a:spcPct val="0"/>
              </a:spcBef>
              <a:spcAft>
                <a:spcPct val="0"/>
              </a:spcAft>
              <a:tabLst>
                <a:tab pos="228600" algn="l"/>
                <a:tab pos="457200" algn="l"/>
              </a:tabLst>
              <a:defRPr sz="4000">
                <a:solidFill>
                  <a:schemeClr val="tx1"/>
                </a:solidFill>
                <a:latin typeface="Arial" charset="0"/>
              </a:defRPr>
            </a:lvl6pPr>
            <a:lvl7pPr marL="2971800" indent="-228600" eaLnBrk="0" fontAlgn="base" hangingPunct="0">
              <a:spcBef>
                <a:spcPct val="0"/>
              </a:spcBef>
              <a:spcAft>
                <a:spcPct val="0"/>
              </a:spcAft>
              <a:tabLst>
                <a:tab pos="228600" algn="l"/>
                <a:tab pos="457200" algn="l"/>
              </a:tabLst>
              <a:defRPr sz="4000">
                <a:solidFill>
                  <a:schemeClr val="tx1"/>
                </a:solidFill>
                <a:latin typeface="Arial" charset="0"/>
              </a:defRPr>
            </a:lvl7pPr>
            <a:lvl8pPr marL="3429000" indent="-228600" eaLnBrk="0" fontAlgn="base" hangingPunct="0">
              <a:spcBef>
                <a:spcPct val="0"/>
              </a:spcBef>
              <a:spcAft>
                <a:spcPct val="0"/>
              </a:spcAft>
              <a:tabLst>
                <a:tab pos="228600" algn="l"/>
                <a:tab pos="457200" algn="l"/>
              </a:tabLst>
              <a:defRPr sz="4000">
                <a:solidFill>
                  <a:schemeClr val="tx1"/>
                </a:solidFill>
                <a:latin typeface="Arial" charset="0"/>
              </a:defRPr>
            </a:lvl8pPr>
            <a:lvl9pPr marL="3886200" indent="-228600" eaLnBrk="0" fontAlgn="base" hangingPunct="0">
              <a:spcBef>
                <a:spcPct val="0"/>
              </a:spcBef>
              <a:spcAft>
                <a:spcPct val="0"/>
              </a:spcAft>
              <a:tabLst>
                <a:tab pos="228600" algn="l"/>
                <a:tab pos="457200" algn="l"/>
              </a:tabLst>
              <a:defRPr sz="4000">
                <a:solidFill>
                  <a:schemeClr val="tx1"/>
                </a:solidFill>
                <a:latin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tab pos="228600" algn="l"/>
                <a:tab pos="457200" algn="l"/>
              </a:tabLst>
              <a:defRPr/>
            </a:pPr>
            <a:r>
              <a:rPr kumimoji="0" lang="en-US" altLang="en-US" sz="2400" b="1" i="0" u="none" strike="noStrike" kern="1200" cap="none" spc="0" normalizeH="0" baseline="0" noProof="0" dirty="0">
                <a:ln>
                  <a:noFill/>
                </a:ln>
                <a:solidFill>
                  <a:schemeClr val="tx1"/>
                </a:solidFill>
                <a:effectLst/>
                <a:uLnTx/>
                <a:uFillTx/>
                <a:latin typeface="Arial" charset="0"/>
                <a:ea typeface="+mn-ea"/>
                <a:cs typeface="Arial" charset="0"/>
              </a:rPr>
              <a:t>Sequencing, Sample Pages, and Page Numbering</a:t>
            </a:r>
            <a:endParaRPr kumimoji="0" lang="en-US" altLang="en-US" sz="24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3" name="Picture 2" descr="Image showing the sequencing of pages, sample pages, and page numbering. Click on this image to take you to the formatting guide.">
            <a:hlinkClick r:id="rId3"/>
            <a:extLst>
              <a:ext uri="{FF2B5EF4-FFF2-40B4-BE49-F238E27FC236}">
                <a16:creationId xmlns:a16="http://schemas.microsoft.com/office/drawing/2014/main" id="{9D9DDD2E-5889-4E83-B3BC-7E37FA8CD83D}"/>
              </a:ext>
            </a:extLst>
          </p:cNvPr>
          <p:cNvPicPr>
            <a:picLocks noChangeAspect="1"/>
          </p:cNvPicPr>
          <p:nvPr/>
        </p:nvPicPr>
        <p:blipFill rotWithShape="1">
          <a:blip r:embed="rId4">
            <a:extLst>
              <a:ext uri="{28A0092B-C50C-407E-A947-70E740481C1C}">
                <a14:useLocalDpi xmlns:a14="http://schemas.microsoft.com/office/drawing/2010/main" val="0"/>
              </a:ext>
            </a:extLst>
          </a:blip>
          <a:srcRect t="6022"/>
          <a:stretch/>
        </p:blipFill>
        <p:spPr>
          <a:xfrm>
            <a:off x="1257301" y="714950"/>
            <a:ext cx="6629397" cy="5428099"/>
          </a:xfrm>
          <a:prstGeom prst="rect">
            <a:avLst/>
          </a:prstGeom>
        </p:spPr>
      </p:pic>
    </p:spTree>
    <p:extLst>
      <p:ext uri="{BB962C8B-B14F-4D97-AF65-F5344CB8AC3E}">
        <p14:creationId xmlns:p14="http://schemas.microsoft.com/office/powerpoint/2010/main" val="1464480500"/>
      </p:ext>
    </p:extLst>
  </p:cSld>
  <p:clrMapOvr>
    <a:masterClrMapping/>
  </p:clrMapOvr>
  <mc:AlternateContent xmlns:mc="http://schemas.openxmlformats.org/markup-compatibility/2006" xmlns:p14="http://schemas.microsoft.com/office/powerpoint/2010/main">
    <mc:Choice Requires="p14">
      <p:transition p14:dur="0" advTm="78404"/>
    </mc:Choice>
    <mc:Fallback xmlns="">
      <p:transition advTm="78404"/>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98425" y="152400"/>
            <a:ext cx="443865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r>
              <a:rPr kumimoji="0" lang="en-US" sz="3200" b="1" i="0" u="none" strike="noStrike" kern="1200" cap="all" spc="0" normalizeH="0" baseline="0" noProof="0" dirty="0">
                <a:ln>
                  <a:noFill/>
                </a:ln>
                <a:solidFill>
                  <a:schemeClr val="tx1"/>
                </a:solidFill>
                <a:effectLst/>
                <a:uLnTx/>
                <a:uFillTx/>
                <a:latin typeface="+mn-lt"/>
                <a:ea typeface="+mn-ea"/>
                <a:cs typeface="Gotham Book" pitchFamily="50" charset="0"/>
              </a:rPr>
              <a:t>Sample THESIS  Title Page</a:t>
            </a:r>
          </a:p>
        </p:txBody>
      </p:sp>
      <p:sp>
        <p:nvSpPr>
          <p:cNvPr id="8" name="Text Placeholder 7"/>
          <p:cNvSpPr>
            <a:spLocks noGrp="1"/>
          </p:cNvSpPr>
          <p:nvPr>
            <p:ph type="body" sz="quarter" idx="3"/>
          </p:nvPr>
        </p:nvSpPr>
        <p:spPr>
          <a:xfrm>
            <a:off x="4630759" y="76200"/>
            <a:ext cx="4572000" cy="1066800"/>
          </a:xfrm>
        </p:spPr>
        <p:txBody>
          <a:bodyPr>
            <a:noAutofit/>
          </a:bodyPr>
          <a:lstStyle/>
          <a:p>
            <a:pPr algn="ctr"/>
            <a:r>
              <a:rPr lang="en-US" sz="3200" b="1" dirty="0">
                <a:solidFill>
                  <a:schemeClr val="tx1"/>
                </a:solidFill>
                <a:cs typeface="Gotham Book" pitchFamily="50" charset="0"/>
              </a:rPr>
              <a:t>Sample DISSERTATION Title Page</a:t>
            </a:r>
          </a:p>
        </p:txBody>
      </p:sp>
      <p:pic>
        <p:nvPicPr>
          <p:cNvPr id="3" name="Picture 2" descr="Image of a sample thesis title page. The title is to be in all capital letters, single spaced, and centered left to right, 2 inches from the top of the page. Then at the 3.5 inch mark the word “By” and at 4 inches you have your name. A THESIS is at 7 inches. The section beginning with “Submitted to” and ending with “for the degree of” is to be single spaced and start at 7.5 inches.  &#10;After this section, your degree granting unit and degree is at 8.5 inches and the year at 9 inches. Click on this image to take you to the sample page.&#10;&#10;&#10;">
            <a:hlinkClick r:id="rId3"/>
            <a:extLst>
              <a:ext uri="{FF2B5EF4-FFF2-40B4-BE49-F238E27FC236}">
                <a16:creationId xmlns:a16="http://schemas.microsoft.com/office/drawing/2014/main" id="{3F5AEEF9-D43E-47C6-AEC7-0F2EB5A5BF2B}"/>
              </a:ext>
            </a:extLst>
          </p:cNvPr>
          <p:cNvPicPr>
            <a:picLocks noChangeAspect="1"/>
          </p:cNvPicPr>
          <p:nvPr/>
        </p:nvPicPr>
        <p:blipFill rotWithShape="1">
          <a:blip r:embed="rId4">
            <a:extLst>
              <a:ext uri="{28A0092B-C50C-407E-A947-70E740481C1C}">
                <a14:useLocalDpi xmlns:a14="http://schemas.microsoft.com/office/drawing/2010/main" val="0"/>
              </a:ext>
            </a:extLst>
          </a:blip>
          <a:srcRect t="1769"/>
          <a:stretch/>
        </p:blipFill>
        <p:spPr>
          <a:xfrm>
            <a:off x="76200" y="1143000"/>
            <a:ext cx="4481863" cy="5638800"/>
          </a:xfrm>
          <a:prstGeom prst="rect">
            <a:avLst/>
          </a:prstGeom>
          <a:ln>
            <a:solidFill>
              <a:schemeClr val="accent3"/>
            </a:solidFill>
          </a:ln>
        </p:spPr>
      </p:pic>
      <p:pic>
        <p:nvPicPr>
          <p:cNvPr id="6" name="Picture 5" descr="Image of a sample dissertation title page. The title is to be in all capital letters, single spaced, and centered left to right, 2 inches from the top of the page. Then at the 3.5 inch mark the word “By” and at 4 inches you have your name. A DISSERTATION is at 7 inches. The section beginning with “Submitted to” and ending with “for the degree of” is to be single spaced and start at 7.5 inches.  &#10;After this section, your degree granting unit and degree is at 8.5 inches and the year at 9 inches. Click on this image to take you to the sample page.">
            <a:hlinkClick r:id="rId5"/>
            <a:extLst>
              <a:ext uri="{FF2B5EF4-FFF2-40B4-BE49-F238E27FC236}">
                <a16:creationId xmlns:a16="http://schemas.microsoft.com/office/drawing/2014/main" id="{C23279BA-1925-42BC-A10C-4A7B2B448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2635" y="1143000"/>
            <a:ext cx="4348249" cy="5638800"/>
          </a:xfrm>
          <a:prstGeom prst="rect">
            <a:avLst/>
          </a:prstGeom>
          <a:ln>
            <a:solidFill>
              <a:schemeClr val="accent3"/>
            </a:solidFill>
          </a:ln>
        </p:spPr>
      </p:pic>
    </p:spTree>
    <p:extLst>
      <p:ext uri="{BB962C8B-B14F-4D97-AF65-F5344CB8AC3E}">
        <p14:creationId xmlns:p14="http://schemas.microsoft.com/office/powerpoint/2010/main" val="3158333268"/>
      </p:ext>
    </p:extLst>
  </p:cSld>
  <p:clrMapOvr>
    <a:masterClrMapping/>
  </p:clrMapOvr>
  <mc:AlternateContent xmlns:mc="http://schemas.openxmlformats.org/markup-compatibility/2006" xmlns:p14="http://schemas.microsoft.com/office/powerpoint/2010/main">
    <mc:Choice Requires="p14">
      <p:transition p14:dur="0" advTm="51324"/>
    </mc:Choice>
    <mc:Fallback xmlns="">
      <p:transition advTm="513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94358"/>
            <a:ext cx="2971800" cy="3596641"/>
          </a:xfrm>
        </p:spPr>
        <p:txBody>
          <a:bodyPr>
            <a:normAutofit/>
          </a:bodyPr>
          <a:lstStyle/>
          <a:p>
            <a:pPr algn="ctr"/>
            <a:r>
              <a:rPr lang="en-US" b="1" dirty="0">
                <a:solidFill>
                  <a:schemeClr val="tx1"/>
                </a:solidFill>
                <a:latin typeface="Gotham Book" pitchFamily="50" charset="0"/>
                <a:cs typeface="Gotham Book" pitchFamily="50" charset="0"/>
              </a:rPr>
              <a:t>Sample</a:t>
            </a:r>
            <a:br>
              <a:rPr lang="en-US" b="1" dirty="0">
                <a:solidFill>
                  <a:schemeClr val="tx1"/>
                </a:solidFill>
                <a:latin typeface="Gotham Book" pitchFamily="50" charset="0"/>
                <a:cs typeface="Gotham Book" pitchFamily="50" charset="0"/>
              </a:rPr>
            </a:br>
            <a:r>
              <a:rPr lang="en-US" b="1" dirty="0">
                <a:solidFill>
                  <a:schemeClr val="tx1"/>
                </a:solidFill>
                <a:latin typeface="Gotham Book" pitchFamily="50" charset="0"/>
                <a:cs typeface="Gotham Book" pitchFamily="50" charset="0"/>
              </a:rPr>
              <a:t>Dissertation title page with</a:t>
            </a:r>
            <a:br>
              <a:rPr lang="en-US" b="1" dirty="0">
                <a:solidFill>
                  <a:schemeClr val="tx1"/>
                </a:solidFill>
                <a:latin typeface="Gotham Book" pitchFamily="50" charset="0"/>
                <a:cs typeface="Gotham Book" pitchFamily="50" charset="0"/>
              </a:rPr>
            </a:br>
            <a:r>
              <a:rPr lang="en-US" b="1" dirty="0">
                <a:solidFill>
                  <a:schemeClr val="tx1"/>
                </a:solidFill>
                <a:latin typeface="Gotham Book" pitchFamily="50" charset="0"/>
                <a:cs typeface="Gotham Book" pitchFamily="50" charset="0"/>
              </a:rPr>
              <a:t>dual majors</a:t>
            </a:r>
          </a:p>
        </p:txBody>
      </p:sp>
      <p:pic>
        <p:nvPicPr>
          <p:cNvPr id="6" name="Picture 5" descr="Image of a sample dissertation title page with a dual major. The title is to be in all capital letters, single spaced, and centered left to right, 2 inches from the top of the page. Then at the 3.5 inch mark the word “By” and at 4 inches you have your name. A DISSERTATION is at 7 inches. The section beginning with “Submitted to” and ending with “for the degree of” is to be single spaced and start at 7.5 inches.  &#10;After this section,the main degree granting unit and degree are to be written on the first line at 8.5 inches.  Then, single space to the next line and write the dual degree granting unit and degree. The year is then at 9 inches. Click on this image to take you to the sample page.">
            <a:hlinkClick r:id="rId3"/>
            <a:extLst>
              <a:ext uri="{FF2B5EF4-FFF2-40B4-BE49-F238E27FC236}">
                <a16:creationId xmlns:a16="http://schemas.microsoft.com/office/drawing/2014/main" id="{8014A34F-30EC-4058-9632-F698C5796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52400"/>
            <a:ext cx="4998836" cy="6553200"/>
          </a:xfrm>
          <a:prstGeom prst="rect">
            <a:avLst/>
          </a:prstGeom>
          <a:ln>
            <a:solidFill>
              <a:schemeClr val="accent3"/>
            </a:solidFill>
          </a:ln>
        </p:spPr>
      </p:pic>
    </p:spTree>
    <p:extLst>
      <p:ext uri="{BB962C8B-B14F-4D97-AF65-F5344CB8AC3E}">
        <p14:creationId xmlns:p14="http://schemas.microsoft.com/office/powerpoint/2010/main" val="1475448813"/>
      </p:ext>
    </p:extLst>
  </p:cSld>
  <p:clrMapOvr>
    <a:masterClrMapping/>
  </p:clrMapOvr>
  <mc:AlternateContent xmlns:mc="http://schemas.openxmlformats.org/markup-compatibility/2006" xmlns:p14="http://schemas.microsoft.com/office/powerpoint/2010/main">
    <mc:Choice Requires="p14">
      <p:transition p14:dur="0" advTm="16826"/>
    </mc:Choice>
    <mc:Fallback xmlns="">
      <p:transition advTm="1682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7338"/>
            <a:ext cx="9144000" cy="2608262"/>
          </a:xfrm>
        </p:spPr>
        <p:txBody>
          <a:bodyPr>
            <a:normAutofit/>
          </a:bodyPr>
          <a:lstStyle/>
          <a:p>
            <a:pPr algn="ctr"/>
            <a:r>
              <a:rPr lang="en-US" b="1" dirty="0">
                <a:solidFill>
                  <a:schemeClr val="tx1"/>
                </a:solidFill>
                <a:latin typeface="+mn-lt"/>
                <a:cs typeface="Gotham Book" pitchFamily="50" charset="0"/>
              </a:rPr>
              <a:t>If you are unclear on how to write your degree granting unit and degree, please see the Registrar’s Website</a:t>
            </a:r>
          </a:p>
        </p:txBody>
      </p:sp>
      <p:sp>
        <p:nvSpPr>
          <p:cNvPr id="3" name="Subtitle 2"/>
          <p:cNvSpPr>
            <a:spLocks noGrp="1"/>
          </p:cNvSpPr>
          <p:nvPr>
            <p:ph idx="4294967295"/>
          </p:nvPr>
        </p:nvSpPr>
        <p:spPr>
          <a:xfrm>
            <a:off x="571500" y="3426864"/>
            <a:ext cx="8001000" cy="2362200"/>
          </a:xfrm>
        </p:spPr>
        <p:txBody>
          <a:bodyPr>
            <a:normAutofit/>
          </a:bodyPr>
          <a:lstStyle/>
          <a:p>
            <a:pPr>
              <a:buFont typeface="Arial" panose="020B0604020202020204" pitchFamily="34" charset="0"/>
              <a:buChar char="•"/>
            </a:pPr>
            <a:r>
              <a:rPr lang="en-US" sz="2800" dirty="0">
                <a:solidFill>
                  <a:schemeClr val="tx1"/>
                </a:solidFill>
                <a:cs typeface="Gotham Book" pitchFamily="50" charset="0"/>
              </a:rPr>
              <a:t>A complete list of Graduate Degree Granting Units and Programs is available on the Registrar’s website at: </a:t>
            </a:r>
            <a:r>
              <a:rPr lang="en-US" sz="2800" dirty="0">
                <a:solidFill>
                  <a:schemeClr val="tx1"/>
                </a:solidFill>
                <a:cs typeface="Gotham Book" pitchFamily="50" charset="0"/>
                <a:hlinkClick r:id="rId3"/>
              </a:rPr>
              <a:t>https://reg.msu.edu/AcademicPrograms/Programs.aspx?PType=GR</a:t>
            </a:r>
            <a:r>
              <a:rPr lang="en-US" sz="2800" dirty="0">
                <a:solidFill>
                  <a:schemeClr val="tx1"/>
                </a:solidFill>
                <a:cs typeface="Gotham Book" pitchFamily="50" charset="0"/>
              </a:rPr>
              <a:t> Only the units/programs listed here are approved by Michigan State University.</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val="287450137"/>
      </p:ext>
    </p:extLst>
  </p:cSld>
  <p:clrMapOvr>
    <a:masterClrMapping/>
  </p:clrMapOvr>
  <mc:AlternateContent xmlns:mc="http://schemas.openxmlformats.org/markup-compatibility/2006" xmlns:p14="http://schemas.microsoft.com/office/powerpoint/2010/main">
    <mc:Choice Requires="p14">
      <p:transition p14:dur="0" advTm="16768"/>
    </mc:Choice>
    <mc:Fallback xmlns="">
      <p:transition advTm="1676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0"/>
            <a:ext cx="9144000" cy="1100138"/>
          </a:xfrm>
        </p:spPr>
        <p:txBody>
          <a:bodyPr/>
          <a:lstStyle/>
          <a:p>
            <a:pPr algn="ctr"/>
            <a:r>
              <a:rPr lang="en-US" b="1" dirty="0">
                <a:solidFill>
                  <a:schemeClr val="tx1"/>
                </a:solidFill>
                <a:latin typeface="+mn-lt"/>
                <a:cs typeface="Gotham Book" pitchFamily="50" charset="0"/>
              </a:rPr>
              <a:t>ABSTRACT PAGE</a:t>
            </a:r>
          </a:p>
        </p:txBody>
      </p:sp>
      <p:sp>
        <p:nvSpPr>
          <p:cNvPr id="8" name="TextBox 7"/>
          <p:cNvSpPr txBox="1"/>
          <p:nvPr/>
        </p:nvSpPr>
        <p:spPr>
          <a:xfrm>
            <a:off x="381000" y="2122944"/>
            <a:ext cx="4038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cs typeface="Gotham Book" pitchFamily="50" charset="0"/>
              </a:rPr>
              <a:t>A Master’s thesis abstract may not exceed one page</a:t>
            </a:r>
          </a:p>
          <a:p>
            <a:pPr marL="285750" indent="-285750">
              <a:buFont typeface="Arial" panose="020B0604020202020204" pitchFamily="34" charset="0"/>
              <a:buChar char="•"/>
            </a:pPr>
            <a:endParaRPr lang="en-US" sz="2400" dirty="0">
              <a:cs typeface="Gotham Book" pitchFamily="50" charset="0"/>
            </a:endParaRPr>
          </a:p>
          <a:p>
            <a:pPr marL="285750" indent="-285750">
              <a:buFont typeface="Arial" panose="020B0604020202020204" pitchFamily="34" charset="0"/>
              <a:buChar char="•"/>
            </a:pPr>
            <a:r>
              <a:rPr lang="en-US" sz="2400" dirty="0">
                <a:cs typeface="Gotham Book" pitchFamily="50" charset="0"/>
              </a:rPr>
              <a:t>A Doctoral dissertation abstract may not exceed two pages.</a:t>
            </a:r>
          </a:p>
        </p:txBody>
      </p:sp>
      <p:pic>
        <p:nvPicPr>
          <p:cNvPr id="4" name="Picture 3" descr="Screenshot of the sample Abstract Page. On the abstract page, the heading ABSTRACT should appear at the top margin, centered left to right, in all capital letters. Then following the spacing guidelines, begin the text of the Abstract. Click on the image to take you to the sample pages.">
            <a:hlinkClick r:id="rId3"/>
            <a:extLst>
              <a:ext uri="{FF2B5EF4-FFF2-40B4-BE49-F238E27FC236}">
                <a16:creationId xmlns:a16="http://schemas.microsoft.com/office/drawing/2014/main" id="{0F6E40B1-EA07-4CB9-B517-EA21B6951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372" y="1276748"/>
            <a:ext cx="4104064" cy="4895452"/>
          </a:xfrm>
          <a:prstGeom prst="rect">
            <a:avLst/>
          </a:prstGeom>
          <a:ln>
            <a:solidFill>
              <a:schemeClr val="accent3"/>
            </a:solidFill>
          </a:ln>
        </p:spPr>
      </p:pic>
    </p:spTree>
    <p:extLst>
      <p:ext uri="{BB962C8B-B14F-4D97-AF65-F5344CB8AC3E}">
        <p14:creationId xmlns:p14="http://schemas.microsoft.com/office/powerpoint/2010/main" val="1435567073"/>
      </p:ext>
    </p:extLst>
  </p:cSld>
  <p:clrMapOvr>
    <a:masterClrMapping/>
  </p:clrMapOvr>
  <mc:AlternateContent xmlns:mc="http://schemas.openxmlformats.org/markup-compatibility/2006" xmlns:p14="http://schemas.microsoft.com/office/powerpoint/2010/main">
    <mc:Choice Requires="p14">
      <p:transition p14:dur="0" advTm="64418"/>
    </mc:Choice>
    <mc:Fallback xmlns="">
      <p:transition advTm="6441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53425"/>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To Copyright or not to Copyright?</a:t>
            </a:r>
          </a:p>
        </p:txBody>
      </p:sp>
      <p:sp>
        <p:nvSpPr>
          <p:cNvPr id="6" name="Subtitle 5"/>
          <p:cNvSpPr>
            <a:spLocks noGrp="1"/>
          </p:cNvSpPr>
          <p:nvPr>
            <p:ph idx="4294967295"/>
          </p:nvPr>
        </p:nvSpPr>
        <p:spPr>
          <a:xfrm>
            <a:off x="152400" y="1143000"/>
            <a:ext cx="8839200" cy="5105400"/>
          </a:xfrm>
        </p:spPr>
        <p:txBody>
          <a:bodyPr>
            <a:noAutofit/>
          </a:bodyPr>
          <a:lstStyle/>
          <a:p>
            <a:pPr>
              <a:buFont typeface="Arial" panose="020B0604020202020204" pitchFamily="34" charset="0"/>
              <a:buChar char="•"/>
            </a:pPr>
            <a:r>
              <a:rPr lang="en-US" sz="2100" dirty="0">
                <a:solidFill>
                  <a:schemeClr val="tx1"/>
                </a:solidFill>
                <a:cs typeface="Gotham Book" pitchFamily="50" charset="0"/>
              </a:rPr>
              <a:t> Your rights as an author are automatically protected, even without copyright registration.                     </a:t>
            </a:r>
          </a:p>
          <a:p>
            <a:pPr>
              <a:buFont typeface="Arial" panose="020B0604020202020204" pitchFamily="34" charset="0"/>
              <a:buChar char="•"/>
            </a:pPr>
            <a:r>
              <a:rPr lang="en-US" sz="2100" b="1" dirty="0">
                <a:solidFill>
                  <a:schemeClr val="tx1"/>
                </a:solidFill>
                <a:cs typeface="Gotham Book" pitchFamily="50" charset="0"/>
              </a:rPr>
              <a:t> HOWEVER, </a:t>
            </a:r>
            <a:r>
              <a:rPr lang="en-US" sz="2100" dirty="0">
                <a:solidFill>
                  <a:schemeClr val="tx1"/>
                </a:solidFill>
                <a:cs typeface="Gotham Book" pitchFamily="50" charset="0"/>
              </a:rPr>
              <a:t>copyright registration establishes a public record that often helps in legal disputes about intellectual ownership.</a:t>
            </a:r>
          </a:p>
          <a:p>
            <a:pPr algn="l">
              <a:buFont typeface="Arial" panose="020B0604020202020204" pitchFamily="34" charset="0"/>
              <a:buChar char="•"/>
            </a:pPr>
            <a:r>
              <a:rPr lang="en-US" sz="2100" dirty="0">
                <a:solidFill>
                  <a:schemeClr val="tx1"/>
                </a:solidFill>
                <a:cs typeface="Gotham Book" pitchFamily="50" charset="0"/>
              </a:rPr>
              <a:t> Copyright registration can be recorded with the U.S. Customs Service for international protection of your intellectual property.</a:t>
            </a:r>
          </a:p>
          <a:p>
            <a:pPr algn="l">
              <a:buFont typeface="Arial" panose="020B0604020202020204" pitchFamily="34" charset="0"/>
              <a:buChar char="•"/>
            </a:pPr>
            <a:r>
              <a:rPr lang="en-US" sz="2100" b="1" dirty="0">
                <a:solidFill>
                  <a:srgbClr val="C00000"/>
                </a:solidFill>
                <a:cs typeface="Gotham Book" pitchFamily="50" charset="0"/>
              </a:rPr>
              <a:t> DECIDE IF YOU WANT PROQUEST TO FILE A COPYRIGHT ON YOUR BEHALF BEFORE YOU COMPLETE YOUR INITIAL SUBMISSION.  YOU CANNOT ADD IT AFTER THE FACT BECAUSE YOU NEED TO PAY FOR IT UP FRONT.</a:t>
            </a:r>
          </a:p>
          <a:p>
            <a:pPr algn="l">
              <a:buFont typeface="Arial" panose="020B0604020202020204" pitchFamily="34" charset="0"/>
              <a:buChar char="•"/>
            </a:pPr>
            <a:r>
              <a:rPr lang="en-US" sz="2100" b="1" dirty="0">
                <a:solidFill>
                  <a:srgbClr val="C00000"/>
                </a:solidFill>
                <a:cs typeface="Gotham Book" pitchFamily="50" charset="0"/>
              </a:rPr>
              <a:t> NOTE: </a:t>
            </a:r>
            <a:r>
              <a:rPr lang="en-US" sz="2100" b="1" dirty="0">
                <a:solidFill>
                  <a:schemeClr val="tx1"/>
                </a:solidFill>
                <a:cs typeface="Gotham Book" pitchFamily="50" charset="0"/>
              </a:rPr>
              <a:t>ProQuest may only apply for a copyright on your behalf if you are the SOLE author of the ENTIRE document.  If you co-wrote chapters of your document with someone else, ProQuest cannot apply for copyright on your behalf.  You would need to do that yourself through the U.S. Copyright office.</a:t>
            </a:r>
          </a:p>
          <a:p>
            <a:pPr marL="457200" indent="-457200" algn="l">
              <a:buFont typeface="Arial" panose="020B0604020202020204" pitchFamily="34" charset="0"/>
              <a:buChar char="•"/>
            </a:pPr>
            <a:endParaRPr lang="en-US" sz="2200" b="1" dirty="0">
              <a:solidFill>
                <a:srgbClr val="002060"/>
              </a:solidFill>
            </a:endParaRPr>
          </a:p>
        </p:txBody>
      </p:sp>
    </p:spTree>
    <p:extLst>
      <p:ext uri="{BB962C8B-B14F-4D97-AF65-F5344CB8AC3E}">
        <p14:creationId xmlns:p14="http://schemas.microsoft.com/office/powerpoint/2010/main" val="2872602509"/>
      </p:ext>
    </p:extLst>
  </p:cSld>
  <p:clrMapOvr>
    <a:masterClrMapping/>
  </p:clrMapOvr>
  <mc:AlternateContent xmlns:mc="http://schemas.openxmlformats.org/markup-compatibility/2006" xmlns:p14="http://schemas.microsoft.com/office/powerpoint/2010/main">
    <mc:Choice Requires="p14">
      <p:transition p14:dur="0" advTm="46461"/>
    </mc:Choice>
    <mc:Fallback xmlns="">
      <p:transition advTm="4646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584961"/>
          </a:xfrm>
        </p:spPr>
        <p:txBody>
          <a:bodyPr>
            <a:noAutofit/>
          </a:bodyPr>
          <a:lstStyle/>
          <a:p>
            <a:pPr algn="ctr"/>
            <a:r>
              <a:rPr lang="en-US" sz="4000" b="1" dirty="0">
                <a:solidFill>
                  <a:schemeClr val="tx1"/>
                </a:solidFill>
                <a:latin typeface="+mn-lt"/>
                <a:cs typeface="Gotham Book" pitchFamily="50" charset="0"/>
              </a:rPr>
              <a:t>For further questions about copyright or intellectual property…</a:t>
            </a:r>
          </a:p>
        </p:txBody>
      </p:sp>
      <p:sp>
        <p:nvSpPr>
          <p:cNvPr id="6" name="Content Placeholder 5"/>
          <p:cNvSpPr>
            <a:spLocks noGrp="1"/>
          </p:cNvSpPr>
          <p:nvPr>
            <p:ph idx="1"/>
          </p:nvPr>
        </p:nvSpPr>
        <p:spPr/>
        <p:txBody>
          <a:bodyPr>
            <a:normAutofit/>
          </a:bodyPr>
          <a:lstStyle/>
          <a:p>
            <a:pPr>
              <a:lnSpc>
                <a:spcPct val="100000"/>
              </a:lnSpc>
              <a:spcBef>
                <a:spcPts val="0"/>
              </a:spcBef>
              <a:spcAft>
                <a:spcPts val="0"/>
              </a:spcAft>
              <a:buFont typeface="Arial" panose="020B0604020202020204" pitchFamily="34" charset="0"/>
              <a:buChar char="•"/>
            </a:pPr>
            <a:r>
              <a:rPr lang="en-US" sz="2400" dirty="0">
                <a:solidFill>
                  <a:schemeClr val="tx1"/>
                </a:solidFill>
                <a:cs typeface="Gotham Book" pitchFamily="50" charset="0"/>
              </a:rPr>
              <a:t>MSU Office of Copyright</a:t>
            </a:r>
          </a:p>
          <a:p>
            <a:pPr>
              <a:lnSpc>
                <a:spcPct val="100000"/>
              </a:lnSpc>
              <a:spcBef>
                <a:spcPts val="0"/>
              </a:spcBef>
              <a:spcAft>
                <a:spcPts val="0"/>
              </a:spcAft>
            </a:pPr>
            <a:r>
              <a:rPr lang="en-US" sz="2400" b="1" dirty="0">
                <a:solidFill>
                  <a:srgbClr val="002060"/>
                </a:solidFill>
                <a:cs typeface="Gotham Book" pitchFamily="50" charset="0"/>
                <a:hlinkClick r:id="rId3"/>
              </a:rPr>
              <a:t>copyright@msu.edu</a:t>
            </a:r>
            <a:r>
              <a:rPr lang="en-US" sz="2400" b="1" dirty="0">
                <a:solidFill>
                  <a:srgbClr val="002060"/>
                </a:solidFill>
                <a:cs typeface="Gotham Book" pitchFamily="50" charset="0"/>
              </a:rPr>
              <a:t> </a:t>
            </a:r>
          </a:p>
          <a:p>
            <a:pPr>
              <a:lnSpc>
                <a:spcPct val="100000"/>
              </a:lnSpc>
              <a:spcBef>
                <a:spcPts val="0"/>
              </a:spcBef>
              <a:spcAft>
                <a:spcPts val="0"/>
              </a:spcAft>
            </a:pPr>
            <a:r>
              <a:rPr lang="en-US" sz="2400" dirty="0">
                <a:solidFill>
                  <a:schemeClr val="tx1"/>
                </a:solidFill>
                <a:cs typeface="Gotham Book" pitchFamily="50" charset="0"/>
              </a:rPr>
              <a:t>(517) 884-1960</a:t>
            </a:r>
          </a:p>
          <a:p>
            <a:endParaRPr lang="en-US" sz="2400" dirty="0">
              <a:solidFill>
                <a:schemeClr val="tx1"/>
              </a:solidFill>
              <a:cs typeface="Gotham Book" pitchFamily="50" charset="0"/>
            </a:endParaRPr>
          </a:p>
          <a:p>
            <a:pPr>
              <a:lnSpc>
                <a:spcPct val="100000"/>
              </a:lnSpc>
              <a:spcBef>
                <a:spcPts val="0"/>
              </a:spcBef>
              <a:spcAft>
                <a:spcPts val="0"/>
              </a:spcAft>
              <a:buFont typeface="Arial" panose="020B0604020202020204" pitchFamily="34" charset="0"/>
              <a:buChar char="•"/>
            </a:pPr>
            <a:r>
              <a:rPr lang="en-US" sz="2400" dirty="0">
                <a:solidFill>
                  <a:schemeClr val="tx1"/>
                </a:solidFill>
                <a:cs typeface="Gotham Book" pitchFamily="50" charset="0"/>
              </a:rPr>
              <a:t>Questions about Intellectual Property should be directed to MSU Technologies</a:t>
            </a:r>
          </a:p>
          <a:p>
            <a:pPr>
              <a:lnSpc>
                <a:spcPct val="100000"/>
              </a:lnSpc>
              <a:spcBef>
                <a:spcPts val="0"/>
              </a:spcBef>
              <a:spcAft>
                <a:spcPts val="0"/>
              </a:spcAft>
            </a:pPr>
            <a:r>
              <a:rPr lang="en-US" sz="2400" dirty="0">
                <a:solidFill>
                  <a:schemeClr val="tx1"/>
                </a:solidFill>
                <a:cs typeface="Gotham Book" pitchFamily="50" charset="0"/>
              </a:rPr>
              <a:t>(517) 355-2186</a:t>
            </a:r>
          </a:p>
          <a:p>
            <a:pPr>
              <a:lnSpc>
                <a:spcPct val="100000"/>
              </a:lnSpc>
              <a:spcBef>
                <a:spcPts val="0"/>
              </a:spcBef>
              <a:spcAft>
                <a:spcPts val="0"/>
              </a:spcAft>
            </a:pPr>
            <a:r>
              <a:rPr lang="en-US" sz="2400" b="1" dirty="0">
                <a:solidFill>
                  <a:srgbClr val="002060"/>
                </a:solidFill>
                <a:cs typeface="Gotham Book" pitchFamily="50" charset="0"/>
                <a:hlinkClick r:id="rId4"/>
              </a:rPr>
              <a:t>http://www.technologies.msu.edu/</a:t>
            </a:r>
            <a:r>
              <a:rPr lang="en-US" sz="2400" b="1" dirty="0">
                <a:solidFill>
                  <a:srgbClr val="002060"/>
                </a:solidFill>
                <a:cs typeface="Gotham Book" pitchFamily="50" charset="0"/>
              </a:rPr>
              <a:t> </a:t>
            </a:r>
          </a:p>
        </p:txBody>
      </p:sp>
    </p:spTree>
    <p:extLst>
      <p:ext uri="{BB962C8B-B14F-4D97-AF65-F5344CB8AC3E}">
        <p14:creationId xmlns:p14="http://schemas.microsoft.com/office/powerpoint/2010/main" val="3180383732"/>
      </p:ext>
    </p:extLst>
  </p:cSld>
  <p:clrMapOvr>
    <a:masterClrMapping/>
  </p:clrMapOvr>
  <mc:AlternateContent xmlns:mc="http://schemas.openxmlformats.org/markup-compatibility/2006" xmlns:p14="http://schemas.microsoft.com/office/powerpoint/2010/main">
    <mc:Choice Requires="p14">
      <p:transition p14:dur="0" advTm="15655"/>
    </mc:Choice>
    <mc:Fallback xmlns="">
      <p:transition advTm="156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119390"/>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Copyright Page</a:t>
            </a:r>
          </a:p>
        </p:txBody>
      </p:sp>
      <p:sp>
        <p:nvSpPr>
          <p:cNvPr id="8" name="Text Placeholder 7"/>
          <p:cNvSpPr>
            <a:spLocks noGrp="1"/>
          </p:cNvSpPr>
          <p:nvPr>
            <p:ph type="body" sz="half" idx="4294967295"/>
          </p:nvPr>
        </p:nvSpPr>
        <p:spPr>
          <a:xfrm>
            <a:off x="496887" y="990600"/>
            <a:ext cx="3008313" cy="5029200"/>
          </a:xfrm>
        </p:spPr>
        <p:txBody>
          <a:bodyPr>
            <a:noAutofit/>
          </a:bodyPr>
          <a:lstStyle/>
          <a:p>
            <a:pPr marL="285750" indent="-285750">
              <a:buFont typeface="Arial" panose="020B0604020202020204" pitchFamily="34" charset="0"/>
              <a:buChar char="•"/>
            </a:pPr>
            <a:r>
              <a:rPr lang="en-US" sz="1800" dirty="0">
                <a:solidFill>
                  <a:schemeClr val="tx1"/>
                </a:solidFill>
                <a:cs typeface="Gotham Book" pitchFamily="50" charset="0"/>
              </a:rPr>
              <a:t>Your copyright page should look similar to this page.  “Copyright by” is on the first line, your name (in all capital letters) is on the second line and the year is on the third line.  The entire section is to be single-spaced.</a:t>
            </a:r>
          </a:p>
          <a:p>
            <a:pPr marL="285750" indent="-285750">
              <a:buFont typeface="Arial" panose="020B0604020202020204" pitchFamily="34" charset="0"/>
              <a:buChar char="•"/>
            </a:pPr>
            <a:r>
              <a:rPr lang="en-US" sz="1800" dirty="0">
                <a:solidFill>
                  <a:schemeClr val="tx1"/>
                </a:solidFill>
                <a:cs typeface="Gotham Book" pitchFamily="50" charset="0"/>
              </a:rPr>
              <a:t>You may place the information anywhere on the page as long as follow the margin requirements.</a:t>
            </a:r>
          </a:p>
          <a:p>
            <a:pPr marL="285750" indent="-285750">
              <a:buFont typeface="Arial" panose="020B0604020202020204" pitchFamily="34" charset="0"/>
              <a:buChar char="•"/>
            </a:pPr>
            <a:r>
              <a:rPr lang="en-US" sz="1800" dirty="0">
                <a:solidFill>
                  <a:schemeClr val="tx1"/>
                </a:solidFill>
                <a:cs typeface="Gotham Book" pitchFamily="50" charset="0"/>
              </a:rPr>
              <a:t>You are to count, but not number, this page.</a:t>
            </a:r>
          </a:p>
          <a:p>
            <a:pPr marL="285750" indent="-285750">
              <a:buFont typeface="Arial" panose="020B0604020202020204" pitchFamily="34" charset="0"/>
              <a:buChar char="•"/>
            </a:pPr>
            <a:r>
              <a:rPr lang="en-US" sz="1800" b="1" u="sng" dirty="0">
                <a:solidFill>
                  <a:schemeClr val="tx1"/>
                </a:solidFill>
                <a:cs typeface="Gotham Book" pitchFamily="50" charset="0"/>
              </a:rPr>
              <a:t>Note:  Your name, listed on this page, must match the rest of your submission.  </a:t>
            </a:r>
          </a:p>
          <a:p>
            <a:endParaRPr lang="en-US" dirty="0">
              <a:latin typeface="Gotham Book" pitchFamily="50" charset="0"/>
              <a:cs typeface="Gotham Book" pitchFamily="50" charset="0"/>
            </a:endParaRPr>
          </a:p>
        </p:txBody>
      </p:sp>
      <p:pic>
        <p:nvPicPr>
          <p:cNvPr id="5" name="Picture 4" descr="Screenshot of the sample copyright page. The first line is to say “Copyright by”.  The second line is to have your name, listed in all capital letters.  The third line is to have the year.  This text is to be single spaced and left aligned.&#10;Click on this image to take you to the copyright sample page.">
            <a:hlinkClick r:id="rId3"/>
            <a:extLst>
              <a:ext uri="{FF2B5EF4-FFF2-40B4-BE49-F238E27FC236}">
                <a16:creationId xmlns:a16="http://schemas.microsoft.com/office/drawing/2014/main" id="{E2DD7880-EEFD-4FC9-921B-71EA9CD4B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823240"/>
            <a:ext cx="4191000" cy="5425160"/>
          </a:xfrm>
          <a:prstGeom prst="rect">
            <a:avLst/>
          </a:prstGeom>
          <a:ln>
            <a:solidFill>
              <a:schemeClr val="accent3"/>
            </a:solidFill>
          </a:ln>
        </p:spPr>
      </p:pic>
    </p:spTree>
    <p:extLst>
      <p:ext uri="{BB962C8B-B14F-4D97-AF65-F5344CB8AC3E}">
        <p14:creationId xmlns:p14="http://schemas.microsoft.com/office/powerpoint/2010/main" val="2891359487"/>
      </p:ext>
    </p:extLst>
  </p:cSld>
  <p:clrMapOvr>
    <a:masterClrMapping/>
  </p:clrMapOvr>
  <mc:AlternateContent xmlns:mc="http://schemas.openxmlformats.org/markup-compatibility/2006" xmlns:p14="http://schemas.microsoft.com/office/powerpoint/2010/main">
    <mc:Choice Requires="p14">
      <p:transition p14:dur="0" advTm="26180"/>
    </mc:Choice>
    <mc:Fallback xmlns="">
      <p:transition advTm="2618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81000"/>
            <a:ext cx="76962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Page Orientation and Page Number Location</a:t>
            </a:r>
          </a:p>
        </p:txBody>
      </p:sp>
      <p:sp>
        <p:nvSpPr>
          <p:cNvPr id="7" name="TextBox 6"/>
          <p:cNvSpPr txBox="1"/>
          <p:nvPr/>
        </p:nvSpPr>
        <p:spPr>
          <a:xfrm>
            <a:off x="838200" y="2057400"/>
            <a:ext cx="2552700" cy="369332"/>
          </a:xfrm>
          <a:prstGeom prst="rect">
            <a:avLst/>
          </a:prstGeom>
          <a:noFill/>
        </p:spPr>
        <p:txBody>
          <a:bodyPr wrap="square" rtlCol="0">
            <a:spAutoFit/>
          </a:bodyPr>
          <a:lstStyle/>
          <a:p>
            <a:r>
              <a:rPr lang="en-US" dirty="0">
                <a:cs typeface="Gotham Book" pitchFamily="50" charset="0"/>
              </a:rPr>
              <a:t>Portrait Oriented Page</a:t>
            </a:r>
          </a:p>
        </p:txBody>
      </p:sp>
      <p:sp>
        <p:nvSpPr>
          <p:cNvPr id="3" name="Rectangle 2" descr="Image of a page in portrait orientation with the page number centered along the bottom of the page."/>
          <p:cNvSpPr/>
          <p:nvPr/>
        </p:nvSpPr>
        <p:spPr>
          <a:xfrm>
            <a:off x="838200" y="2514600"/>
            <a:ext cx="2362200" cy="297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28800" y="5029200"/>
            <a:ext cx="304800" cy="246221"/>
          </a:xfrm>
          <a:prstGeom prst="rect">
            <a:avLst/>
          </a:prstGeom>
          <a:noFill/>
        </p:spPr>
        <p:txBody>
          <a:bodyPr wrap="square" rtlCol="0">
            <a:spAutoFit/>
          </a:bodyPr>
          <a:lstStyle/>
          <a:p>
            <a:r>
              <a:rPr lang="en-US" sz="1000" dirty="0">
                <a:latin typeface="Gotham Book" pitchFamily="50" charset="0"/>
                <a:cs typeface="Gotham Book" pitchFamily="50" charset="0"/>
              </a:rPr>
              <a:t>4</a:t>
            </a:r>
          </a:p>
        </p:txBody>
      </p:sp>
      <p:sp>
        <p:nvSpPr>
          <p:cNvPr id="8" name="TextBox 7"/>
          <p:cNvSpPr txBox="1"/>
          <p:nvPr/>
        </p:nvSpPr>
        <p:spPr>
          <a:xfrm>
            <a:off x="4953000" y="2057400"/>
            <a:ext cx="3352800" cy="369332"/>
          </a:xfrm>
          <a:prstGeom prst="rect">
            <a:avLst/>
          </a:prstGeom>
          <a:noFill/>
        </p:spPr>
        <p:txBody>
          <a:bodyPr wrap="square" rtlCol="0">
            <a:spAutoFit/>
          </a:bodyPr>
          <a:lstStyle/>
          <a:p>
            <a:r>
              <a:rPr lang="en-US" dirty="0">
                <a:cs typeface="Gotham Book" pitchFamily="50" charset="0"/>
              </a:rPr>
              <a:t>Landscape Oriented Page</a:t>
            </a:r>
          </a:p>
        </p:txBody>
      </p:sp>
      <p:sp>
        <p:nvSpPr>
          <p:cNvPr id="4" name="Rectangle 3" descr="Image of a page in landscape orientation with the page number centered along the bottom of the page."/>
          <p:cNvSpPr/>
          <p:nvPr/>
        </p:nvSpPr>
        <p:spPr>
          <a:xfrm>
            <a:off x="4686300" y="2543884"/>
            <a:ext cx="30480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096000" y="4191000"/>
            <a:ext cx="190500" cy="246221"/>
          </a:xfrm>
          <a:prstGeom prst="rect">
            <a:avLst/>
          </a:prstGeom>
          <a:noFill/>
        </p:spPr>
        <p:txBody>
          <a:bodyPr wrap="square" rtlCol="0">
            <a:spAutoFit/>
          </a:bodyPr>
          <a:lstStyle/>
          <a:p>
            <a:r>
              <a:rPr lang="en-US" sz="1000" dirty="0">
                <a:latin typeface="Gotham Book" pitchFamily="50" charset="0"/>
                <a:cs typeface="Gotham Book" pitchFamily="50" charset="0"/>
              </a:rPr>
              <a:t>5</a:t>
            </a:r>
          </a:p>
        </p:txBody>
      </p:sp>
      <p:sp>
        <p:nvSpPr>
          <p:cNvPr id="11" name="TextBox 10"/>
          <p:cNvSpPr txBox="1"/>
          <p:nvPr/>
        </p:nvSpPr>
        <p:spPr>
          <a:xfrm>
            <a:off x="4095750" y="4813756"/>
            <a:ext cx="4191000" cy="923330"/>
          </a:xfrm>
          <a:prstGeom prst="rect">
            <a:avLst/>
          </a:prstGeom>
          <a:noFill/>
          <a:ln>
            <a:solidFill>
              <a:schemeClr val="tx1"/>
            </a:solidFill>
          </a:ln>
        </p:spPr>
        <p:txBody>
          <a:bodyPr wrap="square" rtlCol="0">
            <a:spAutoFit/>
          </a:bodyPr>
          <a:lstStyle/>
          <a:p>
            <a:r>
              <a:rPr lang="en-US" b="1" dirty="0">
                <a:cs typeface="Gotham Book" pitchFamily="50" charset="0"/>
              </a:rPr>
              <a:t>Regardless of the orientation of the page, the page number is always ½ inch to 1 inch from the bottom of the page.</a:t>
            </a:r>
            <a:endParaRPr lang="en-US" dirty="0">
              <a:cs typeface="Gotham Book" pitchFamily="50" charset="0"/>
            </a:endParaRPr>
          </a:p>
        </p:txBody>
      </p:sp>
    </p:spTree>
    <p:extLst>
      <p:ext uri="{BB962C8B-B14F-4D97-AF65-F5344CB8AC3E}">
        <p14:creationId xmlns:p14="http://schemas.microsoft.com/office/powerpoint/2010/main" val="756358065"/>
      </p:ext>
    </p:extLst>
  </p:cSld>
  <p:clrMapOvr>
    <a:masterClrMapping/>
  </p:clrMapOvr>
  <mc:AlternateContent xmlns:mc="http://schemas.openxmlformats.org/markup-compatibility/2006" xmlns:p14="http://schemas.microsoft.com/office/powerpoint/2010/main">
    <mc:Choice Requires="p14">
      <p:transition p14:dur="0" advTm="28317"/>
    </mc:Choice>
    <mc:Fallback xmlns="">
      <p:transition advTm="28317"/>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28600"/>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TABLE OF CONTENTS (Recommended)</a:t>
            </a:r>
          </a:p>
        </p:txBody>
      </p:sp>
      <p:sp>
        <p:nvSpPr>
          <p:cNvPr id="3" name="Text Placeholder 2"/>
          <p:cNvSpPr>
            <a:spLocks noGrp="1"/>
          </p:cNvSpPr>
          <p:nvPr>
            <p:ph type="body" idx="1"/>
          </p:nvPr>
        </p:nvSpPr>
        <p:spPr>
          <a:xfrm>
            <a:off x="370666" y="831179"/>
            <a:ext cx="3938953" cy="532293"/>
          </a:xfrm>
        </p:spPr>
        <p:txBody>
          <a:bodyPr>
            <a:normAutofit/>
          </a:bodyPr>
          <a:lstStyle/>
          <a:p>
            <a:pPr algn="ctr"/>
            <a:r>
              <a:rPr lang="en-US" sz="2000" b="1" dirty="0">
                <a:solidFill>
                  <a:schemeClr val="tx1"/>
                </a:solidFill>
                <a:cs typeface="Gotham Book" pitchFamily="50" charset="0"/>
              </a:rPr>
              <a:t>Basic with chapters</a:t>
            </a:r>
          </a:p>
        </p:txBody>
      </p:sp>
      <p:pic>
        <p:nvPicPr>
          <p:cNvPr id="16" name="Picture 15" descr="Image of the recommended basic form of the table of contents with chapter headings. We no longer require subheadings to be listed and we encourage you not to. If you do want to list subheadings we only want the level one subheadings.&#10;This is a clickable link to the corresponding sample page.">
            <a:hlinkClick r:id="rId3"/>
            <a:extLst>
              <a:ext uri="{FF2B5EF4-FFF2-40B4-BE49-F238E27FC236}">
                <a16:creationId xmlns:a16="http://schemas.microsoft.com/office/drawing/2014/main" id="{2E9968FF-132C-4499-83A7-3B9B7ADAB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47" y="1303020"/>
            <a:ext cx="4167553" cy="5417819"/>
          </a:xfrm>
          <a:prstGeom prst="rect">
            <a:avLst/>
          </a:prstGeom>
          <a:ln>
            <a:solidFill>
              <a:schemeClr val="accent3"/>
            </a:solidFill>
          </a:ln>
        </p:spPr>
      </p:pic>
      <p:sp>
        <p:nvSpPr>
          <p:cNvPr id="7" name="Text Placeholder 6"/>
          <p:cNvSpPr>
            <a:spLocks noGrp="1"/>
          </p:cNvSpPr>
          <p:nvPr>
            <p:ph type="body" sz="quarter" idx="3"/>
          </p:nvPr>
        </p:nvSpPr>
        <p:spPr>
          <a:xfrm>
            <a:off x="4988734" y="831179"/>
            <a:ext cx="3815935" cy="532293"/>
          </a:xfrm>
        </p:spPr>
        <p:txBody>
          <a:bodyPr>
            <a:normAutofit/>
          </a:bodyPr>
          <a:lstStyle/>
          <a:p>
            <a:pPr algn="ctr"/>
            <a:r>
              <a:rPr lang="en-US" sz="2000" b="1" dirty="0">
                <a:solidFill>
                  <a:schemeClr val="tx1"/>
                </a:solidFill>
                <a:cs typeface="Gotham Book" pitchFamily="50" charset="0"/>
              </a:rPr>
              <a:t>Basic with major sections</a:t>
            </a:r>
          </a:p>
        </p:txBody>
      </p:sp>
      <p:pic>
        <p:nvPicPr>
          <p:cNvPr id="18" name="Picture 17" descr="Image of the recommended basic form of the table of contents with major section headings. We no longer require subheadings to be listed and we encourage you not to. If you do want to list subheadings we only want the level one subheadings. This is a clickable link to the corresponding sample page.">
            <a:hlinkClick r:id="rId5"/>
            <a:extLst>
              <a:ext uri="{FF2B5EF4-FFF2-40B4-BE49-F238E27FC236}">
                <a16:creationId xmlns:a16="http://schemas.microsoft.com/office/drawing/2014/main" id="{84E79771-825B-4652-A1E3-5DC56D159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8004" y="1303020"/>
            <a:ext cx="4037396" cy="5417819"/>
          </a:xfrm>
          <a:prstGeom prst="rect">
            <a:avLst/>
          </a:prstGeom>
          <a:ln>
            <a:solidFill>
              <a:schemeClr val="accent3"/>
            </a:solidFill>
          </a:ln>
        </p:spPr>
      </p:pic>
    </p:spTree>
    <p:extLst>
      <p:ext uri="{BB962C8B-B14F-4D97-AF65-F5344CB8AC3E}">
        <p14:creationId xmlns:p14="http://schemas.microsoft.com/office/powerpoint/2010/main" val="1920875709"/>
      </p:ext>
    </p:extLst>
  </p:cSld>
  <p:clrMapOvr>
    <a:masterClrMapping/>
  </p:clrMapOvr>
  <mc:AlternateContent xmlns:mc="http://schemas.openxmlformats.org/markup-compatibility/2006" xmlns:p14="http://schemas.microsoft.com/office/powerpoint/2010/main">
    <mc:Choice Requires="p14">
      <p:transition p14:dur="10" advTm="31438"/>
    </mc:Choice>
    <mc:Fallback xmlns="">
      <p:transition advTm="314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762000"/>
            <a:ext cx="9144000" cy="2914650"/>
          </a:xfrm>
        </p:spPr>
        <p:txBody>
          <a:bodyPr>
            <a:normAutofit fontScale="90000"/>
          </a:bodyPr>
          <a:lstStyle/>
          <a:p>
            <a:pPr algn="ctr"/>
            <a:r>
              <a:rPr lang="en-US" sz="5300" b="1" dirty="0">
                <a:solidFill>
                  <a:schemeClr val="bg1"/>
                </a:solidFill>
              </a:rPr>
              <a:t>Graduate School</a:t>
            </a:r>
            <a:br>
              <a:rPr lang="en-US" b="1" dirty="0"/>
            </a:br>
            <a:r>
              <a:rPr lang="en-US" sz="3600" b="1" dirty="0">
                <a:solidFill>
                  <a:schemeClr val="tx1"/>
                </a:solidFill>
                <a:latin typeface="+mn-lt"/>
                <a:cs typeface="Gotham Book" pitchFamily="50" charset="0"/>
              </a:rPr>
              <a:t>Graduate School</a:t>
            </a:r>
            <a:br>
              <a:rPr lang="en-US" sz="3600" b="1" dirty="0">
                <a:solidFill>
                  <a:schemeClr val="tx1"/>
                </a:solidFill>
                <a:latin typeface="+mn-lt"/>
                <a:cs typeface="Gotham Book" pitchFamily="50" charset="0"/>
              </a:rPr>
            </a:br>
            <a:r>
              <a:rPr lang="en-US" sz="3600" b="1" dirty="0">
                <a:solidFill>
                  <a:schemeClr val="tx1"/>
                </a:solidFill>
                <a:latin typeface="+mn-lt"/>
                <a:cs typeface="Gotham Book" pitchFamily="50" charset="0"/>
              </a:rPr>
              <a:t>Michigan State University</a:t>
            </a:r>
            <a:br>
              <a:rPr lang="en-US" sz="3600" b="1" dirty="0">
                <a:solidFill>
                  <a:schemeClr val="tx1"/>
                </a:solidFill>
                <a:latin typeface="+mn-lt"/>
                <a:cs typeface="Gotham Book" pitchFamily="50" charset="0"/>
              </a:rPr>
            </a:br>
            <a:r>
              <a:rPr lang="en-US" sz="3600" b="1" dirty="0">
                <a:solidFill>
                  <a:schemeClr val="tx1"/>
                </a:solidFill>
                <a:latin typeface="+mn-lt"/>
                <a:cs typeface="Gotham Book" pitchFamily="50" charset="0"/>
              </a:rPr>
              <a:t>Chittenden Hall</a:t>
            </a:r>
            <a:br>
              <a:rPr lang="en-US" sz="3600" b="1" dirty="0">
                <a:solidFill>
                  <a:schemeClr val="tx1"/>
                </a:solidFill>
                <a:latin typeface="+mn-lt"/>
                <a:cs typeface="Gotham Book" pitchFamily="50" charset="0"/>
              </a:rPr>
            </a:br>
            <a:r>
              <a:rPr lang="en-US" sz="3600" b="1" dirty="0">
                <a:solidFill>
                  <a:schemeClr val="tx1"/>
                </a:solidFill>
                <a:latin typeface="+mn-lt"/>
                <a:cs typeface="Gotham Book" pitchFamily="50" charset="0"/>
              </a:rPr>
              <a:t>466 W. Circle Drive</a:t>
            </a:r>
            <a:br>
              <a:rPr lang="en-US" sz="3600" b="1" dirty="0">
                <a:solidFill>
                  <a:schemeClr val="tx1"/>
                </a:solidFill>
                <a:latin typeface="+mn-lt"/>
                <a:cs typeface="Gotham Book" pitchFamily="50" charset="0"/>
              </a:rPr>
            </a:br>
            <a:r>
              <a:rPr lang="en-US" sz="3600" b="1" dirty="0">
                <a:solidFill>
                  <a:schemeClr val="tx1"/>
                </a:solidFill>
                <a:latin typeface="+mn-lt"/>
                <a:cs typeface="Gotham Book" pitchFamily="50" charset="0"/>
              </a:rPr>
              <a:t>East Lansing, MI 48824</a:t>
            </a:r>
            <a:br>
              <a:rPr lang="en-US" sz="3600" dirty="0">
                <a:solidFill>
                  <a:schemeClr val="tx1"/>
                </a:solidFill>
                <a:latin typeface="Gotham Book" pitchFamily="50" charset="0"/>
                <a:cs typeface="Gotham Book" pitchFamily="50" charset="0"/>
              </a:rPr>
            </a:br>
            <a:endParaRPr lang="en-US" dirty="0">
              <a:solidFill>
                <a:schemeClr val="tx1"/>
              </a:solidFill>
              <a:latin typeface="Gotham Book" pitchFamily="50" charset="0"/>
              <a:cs typeface="Gotham Book" pitchFamily="50" charset="0"/>
            </a:endParaRPr>
          </a:p>
        </p:txBody>
      </p:sp>
      <p:sp>
        <p:nvSpPr>
          <p:cNvPr id="4" name="Subtitle 3"/>
          <p:cNvSpPr>
            <a:spLocks noGrp="1"/>
          </p:cNvSpPr>
          <p:nvPr>
            <p:ph type="subTitle" idx="4294967295"/>
          </p:nvPr>
        </p:nvSpPr>
        <p:spPr>
          <a:xfrm>
            <a:off x="0" y="3700463"/>
            <a:ext cx="9144000" cy="2243137"/>
          </a:xfrm>
        </p:spPr>
        <p:txBody>
          <a:bodyPr>
            <a:normAutofit/>
          </a:bodyPr>
          <a:lstStyle/>
          <a:p>
            <a:pPr algn="ctr"/>
            <a:r>
              <a:rPr lang="en-US" sz="2800" dirty="0">
                <a:solidFill>
                  <a:schemeClr val="tx1"/>
                </a:solidFill>
                <a:cs typeface="Gotham Book" pitchFamily="50" charset="0"/>
              </a:rPr>
              <a:t>Phone: 517-353-3220</a:t>
            </a:r>
          </a:p>
          <a:p>
            <a:pPr algn="ctr"/>
            <a:r>
              <a:rPr lang="en-US" sz="2800" dirty="0">
                <a:solidFill>
                  <a:schemeClr val="tx1"/>
                </a:solidFill>
                <a:cs typeface="Gotham Book" pitchFamily="50" charset="0"/>
              </a:rPr>
              <a:t>Email: </a:t>
            </a:r>
            <a:r>
              <a:rPr lang="en-US" sz="2800" dirty="0">
                <a:solidFill>
                  <a:schemeClr val="tx1"/>
                </a:solidFill>
                <a:cs typeface="Gotham Book" pitchFamily="50" charset="0"/>
                <a:hlinkClick r:id="rId3"/>
              </a:rPr>
              <a:t>msuetds.approval@grd.msu.edu</a:t>
            </a:r>
            <a:r>
              <a:rPr lang="en-US" sz="2800" dirty="0">
                <a:solidFill>
                  <a:schemeClr val="tx1"/>
                </a:solidFill>
                <a:cs typeface="Gotham Book" pitchFamily="50" charset="0"/>
              </a:rPr>
              <a:t> </a:t>
            </a:r>
          </a:p>
        </p:txBody>
      </p:sp>
    </p:spTree>
    <p:extLst>
      <p:ext uri="{BB962C8B-B14F-4D97-AF65-F5344CB8AC3E}">
        <p14:creationId xmlns:p14="http://schemas.microsoft.com/office/powerpoint/2010/main" val="3988497531"/>
      </p:ext>
    </p:extLst>
  </p:cSld>
  <p:clrMapOvr>
    <a:masterClrMapping/>
  </p:clrMapOvr>
  <mc:AlternateContent xmlns:mc="http://schemas.openxmlformats.org/markup-compatibility/2006" xmlns:p14="http://schemas.microsoft.com/office/powerpoint/2010/main">
    <mc:Choice Requires="p14">
      <p:transition p14:dur="0" advTm="28833"/>
    </mc:Choice>
    <mc:Fallback xmlns="">
      <p:transition advTm="28833"/>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39763"/>
          </a:xfrm>
        </p:spPr>
        <p:txBody>
          <a:bodyPr>
            <a:normAutofit/>
          </a:bodyPr>
          <a:lstStyle/>
          <a:p>
            <a:pPr algn="ctr"/>
            <a:r>
              <a:rPr lang="en-US" sz="3200" b="1" dirty="0">
                <a:solidFill>
                  <a:schemeClr val="tx1"/>
                </a:solidFill>
                <a:latin typeface="+mn-lt"/>
                <a:cs typeface="Gotham Book" pitchFamily="50" charset="0"/>
              </a:rPr>
              <a:t>TABLE OF CONTENTS (Extended)</a:t>
            </a:r>
          </a:p>
        </p:txBody>
      </p:sp>
      <p:sp>
        <p:nvSpPr>
          <p:cNvPr id="3" name="Text Placeholder 2"/>
          <p:cNvSpPr>
            <a:spLocks noGrp="1"/>
          </p:cNvSpPr>
          <p:nvPr>
            <p:ph type="body" idx="1"/>
          </p:nvPr>
        </p:nvSpPr>
        <p:spPr>
          <a:xfrm>
            <a:off x="381000" y="838200"/>
            <a:ext cx="3620294" cy="639762"/>
          </a:xfrm>
        </p:spPr>
        <p:txBody>
          <a:bodyPr>
            <a:normAutofit fontScale="92500" lnSpcReduction="10000"/>
          </a:bodyPr>
          <a:lstStyle/>
          <a:p>
            <a:pPr algn="ctr"/>
            <a:r>
              <a:rPr lang="en-US" sz="2400" b="1" dirty="0">
                <a:solidFill>
                  <a:schemeClr val="tx1"/>
                </a:solidFill>
                <a:cs typeface="Gotham Book" pitchFamily="50" charset="0"/>
              </a:rPr>
              <a:t>REFERENCE MATERIALS within chapters</a:t>
            </a:r>
          </a:p>
        </p:txBody>
      </p:sp>
      <p:pic>
        <p:nvPicPr>
          <p:cNvPr id="7" name="Picture 6" descr="Image of the extended table of contents (including level ones subheadings) sample page with references within chapters. This is a clickable link to the corresponding sample page.">
            <a:hlinkClick r:id="rId3"/>
            <a:extLst>
              <a:ext uri="{FF2B5EF4-FFF2-40B4-BE49-F238E27FC236}">
                <a16:creationId xmlns:a16="http://schemas.microsoft.com/office/drawing/2014/main" id="{685F978C-9D1A-4118-9568-3193BBA5A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97" y="1477962"/>
            <a:ext cx="4014096" cy="5203459"/>
          </a:xfrm>
          <a:prstGeom prst="rect">
            <a:avLst/>
          </a:prstGeom>
          <a:ln>
            <a:solidFill>
              <a:schemeClr val="accent3"/>
            </a:solidFill>
          </a:ln>
        </p:spPr>
      </p:pic>
      <p:sp>
        <p:nvSpPr>
          <p:cNvPr id="9" name="Text Placeholder 2">
            <a:extLst>
              <a:ext uri="{FF2B5EF4-FFF2-40B4-BE49-F238E27FC236}">
                <a16:creationId xmlns:a16="http://schemas.microsoft.com/office/drawing/2014/main" id="{12120366-4C30-4AC5-AE55-C9F54088BD72}"/>
              </a:ext>
            </a:extLst>
          </p:cNvPr>
          <p:cNvSpPr txBox="1">
            <a:spLocks/>
          </p:cNvSpPr>
          <p:nvPr/>
        </p:nvSpPr>
        <p:spPr>
          <a:xfrm>
            <a:off x="5073914" y="847458"/>
            <a:ext cx="3620294" cy="639762"/>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sz="2400" b="1" dirty="0">
                <a:solidFill>
                  <a:schemeClr val="tx1"/>
                </a:solidFill>
                <a:cs typeface="Gotham Book" pitchFamily="50" charset="0"/>
              </a:rPr>
              <a:t>REFERENCE MATERIALS AT THE END</a:t>
            </a:r>
          </a:p>
        </p:txBody>
      </p:sp>
      <p:pic>
        <p:nvPicPr>
          <p:cNvPr id="5" name="Picture 4" descr="Image of the extended table of contents (including level ones subheadings) sample page with references at the end of the document. This is a clickable link to the corresponding sample page.">
            <a:hlinkClick r:id="rId5"/>
            <a:extLst>
              <a:ext uri="{FF2B5EF4-FFF2-40B4-BE49-F238E27FC236}">
                <a16:creationId xmlns:a16="http://schemas.microsoft.com/office/drawing/2014/main" id="{AE81CF9A-D8A0-4A93-AAB4-0F9934630D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470841"/>
            <a:ext cx="4014523" cy="5203459"/>
          </a:xfrm>
          <a:prstGeom prst="rect">
            <a:avLst/>
          </a:prstGeom>
          <a:ln>
            <a:solidFill>
              <a:schemeClr val="accent3"/>
            </a:solidFill>
          </a:ln>
        </p:spPr>
      </p:pic>
    </p:spTree>
    <p:extLst>
      <p:ext uri="{BB962C8B-B14F-4D97-AF65-F5344CB8AC3E}">
        <p14:creationId xmlns:p14="http://schemas.microsoft.com/office/powerpoint/2010/main" val="260852541"/>
      </p:ext>
    </p:extLst>
  </p:cSld>
  <p:clrMapOvr>
    <a:masterClrMapping/>
  </p:clrMapOvr>
  <mc:AlternateContent xmlns:mc="http://schemas.openxmlformats.org/markup-compatibility/2006" xmlns:p14="http://schemas.microsoft.com/office/powerpoint/2010/main">
    <mc:Choice Requires="p14">
      <p:transition p14:dur="0" advTm="23767"/>
    </mc:Choice>
    <mc:Fallback xmlns="">
      <p:transition advTm="2376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457200"/>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Table of Contents</a:t>
            </a:r>
          </a:p>
        </p:txBody>
      </p:sp>
      <p:sp>
        <p:nvSpPr>
          <p:cNvPr id="8" name="Subtitle 7"/>
          <p:cNvSpPr>
            <a:spLocks noGrp="1"/>
          </p:cNvSpPr>
          <p:nvPr>
            <p:ph idx="1"/>
          </p:nvPr>
        </p:nvSpPr>
        <p:spPr/>
        <p:txBody>
          <a:bodyPr>
            <a:normAutofit/>
          </a:bodyPr>
          <a:lstStyle/>
          <a:p>
            <a:pPr marL="457200" indent="-457200" algn="l">
              <a:buFont typeface="Arial" panose="020B0604020202020204" pitchFamily="34" charset="0"/>
              <a:buChar char="•"/>
            </a:pPr>
            <a:r>
              <a:rPr lang="en-US" sz="2800" b="1" dirty="0">
                <a:solidFill>
                  <a:schemeClr val="tx1"/>
                </a:solidFill>
                <a:cs typeface="Gotham Book" pitchFamily="50" charset="0"/>
              </a:rPr>
              <a:t>All chapter titles must be listed in the Table of Contents. You may choose to list the first level sub-headings, but they are not required.</a:t>
            </a:r>
          </a:p>
          <a:p>
            <a:pPr marL="457200" indent="-457200" algn="l">
              <a:buFont typeface="Arial" panose="020B0604020202020204" pitchFamily="34" charset="0"/>
              <a:buChar char="•"/>
            </a:pPr>
            <a:endParaRPr lang="en-US" sz="2800" b="1" dirty="0">
              <a:solidFill>
                <a:schemeClr val="tx1"/>
              </a:solidFill>
              <a:cs typeface="Gotham Book" pitchFamily="50" charset="0"/>
            </a:endParaRPr>
          </a:p>
          <a:p>
            <a:pPr marL="457200" indent="-457200" algn="l">
              <a:buFont typeface="Arial" panose="020B0604020202020204" pitchFamily="34" charset="0"/>
              <a:buChar char="•"/>
            </a:pPr>
            <a:r>
              <a:rPr lang="en-US" sz="2800" b="1" dirty="0">
                <a:solidFill>
                  <a:schemeClr val="tx1"/>
                </a:solidFill>
                <a:cs typeface="Gotham Book" pitchFamily="50" charset="0"/>
              </a:rPr>
              <a:t>All wording, capitalization and punctuation of headings and sub-headings MUST match in the body of the document and the Table of Contents</a:t>
            </a:r>
            <a:r>
              <a:rPr lang="en-US" b="1" dirty="0">
                <a:solidFill>
                  <a:schemeClr val="tx1"/>
                </a:solidFill>
                <a:cs typeface="Gotham Book" pitchFamily="50" charset="0"/>
              </a:rPr>
              <a:t>.</a:t>
            </a:r>
          </a:p>
        </p:txBody>
      </p:sp>
    </p:spTree>
    <p:extLst>
      <p:ext uri="{BB962C8B-B14F-4D97-AF65-F5344CB8AC3E}">
        <p14:creationId xmlns:p14="http://schemas.microsoft.com/office/powerpoint/2010/main" val="3372363927"/>
      </p:ext>
    </p:extLst>
  </p:cSld>
  <p:clrMapOvr>
    <a:masterClrMapping/>
  </p:clrMapOvr>
  <mc:AlternateContent xmlns:mc="http://schemas.openxmlformats.org/markup-compatibility/2006" xmlns:p14="http://schemas.microsoft.com/office/powerpoint/2010/main">
    <mc:Choice Requires="p14">
      <p:transition p14:dur="0" advTm="21550"/>
    </mc:Choice>
    <mc:Fallback xmlns="">
      <p:transition advTm="2155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0" y="329625"/>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Sample LIST OF SYMBOLS/LIST OF ABBREVITATIONS</a:t>
            </a:r>
          </a:p>
        </p:txBody>
      </p:sp>
      <p:pic>
        <p:nvPicPr>
          <p:cNvPr id="8" name="Picture 7" descr="Image of the list of symbols sample page. The heading LIST OF SYMBOLS is to be in all capital letters, centered left to right, at the top margin. Then following the spacing guidelines begin your first entry. Entries are to be single spaced within multi-line entries and there should be one double (or 1.5) space between each entry. This is a clickable link to the corresponding sample page.">
            <a:hlinkClick r:id="rId3"/>
            <a:extLst>
              <a:ext uri="{FF2B5EF4-FFF2-40B4-BE49-F238E27FC236}">
                <a16:creationId xmlns:a16="http://schemas.microsoft.com/office/drawing/2014/main" id="{226BB7F0-9CEF-4148-9EFD-DBD869FF04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99" y="1143000"/>
            <a:ext cx="3808201" cy="4915783"/>
          </a:xfrm>
          <a:prstGeom prst="rect">
            <a:avLst/>
          </a:prstGeom>
          <a:ln>
            <a:solidFill>
              <a:schemeClr val="accent3"/>
            </a:solidFill>
          </a:ln>
        </p:spPr>
      </p:pic>
      <p:pic>
        <p:nvPicPr>
          <p:cNvPr id="12" name="Picture 11" descr="Image of the list of symbols sample page. The heading LIST OF ABBREVIATIONS is to be in all capital letters, centered left to right, at the top margin. Then following the spacing guidelines begin your first entry. Entries are to be single spaced within multi-line entries and there should be one double (or 1.5) space between each entry. This is a clickable link to the corresponding sample page.">
            <a:hlinkClick r:id="rId5"/>
            <a:extLst>
              <a:ext uri="{FF2B5EF4-FFF2-40B4-BE49-F238E27FC236}">
                <a16:creationId xmlns:a16="http://schemas.microsoft.com/office/drawing/2014/main" id="{45FDDAF6-A325-47FB-ACDE-38C7EFB20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133030"/>
            <a:ext cx="3773448" cy="4915783"/>
          </a:xfrm>
          <a:prstGeom prst="rect">
            <a:avLst/>
          </a:prstGeom>
          <a:ln>
            <a:solidFill>
              <a:schemeClr val="accent3"/>
            </a:solidFill>
          </a:ln>
        </p:spPr>
      </p:pic>
    </p:spTree>
    <p:extLst>
      <p:ext uri="{BB962C8B-B14F-4D97-AF65-F5344CB8AC3E}">
        <p14:creationId xmlns:p14="http://schemas.microsoft.com/office/powerpoint/2010/main" val="2362502481"/>
      </p:ext>
    </p:extLst>
  </p:cSld>
  <p:clrMapOvr>
    <a:masterClrMapping/>
  </p:clrMapOvr>
  <mc:AlternateContent xmlns:mc="http://schemas.openxmlformats.org/markup-compatibility/2006" xmlns:p14="http://schemas.microsoft.com/office/powerpoint/2010/main">
    <mc:Choice Requires="p14">
      <p:transition p14:dur="0" advTm="55286"/>
    </mc:Choice>
    <mc:Fallback xmlns="">
      <p:transition advTm="5528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0" y="236706"/>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If a figure continues from one page to the next…</a:t>
            </a:r>
          </a:p>
        </p:txBody>
      </p:sp>
      <p:sp>
        <p:nvSpPr>
          <p:cNvPr id="7" name="TextBox 6"/>
          <p:cNvSpPr txBox="1"/>
          <p:nvPr/>
        </p:nvSpPr>
        <p:spPr>
          <a:xfrm>
            <a:off x="7114729" y="1025939"/>
            <a:ext cx="1828800" cy="1754326"/>
          </a:xfrm>
          <a:prstGeom prst="rect">
            <a:avLst/>
          </a:prstGeom>
          <a:solidFill>
            <a:schemeClr val="accent1"/>
          </a:solidFill>
          <a:ln>
            <a:solidFill>
              <a:schemeClr val="tx1"/>
            </a:solidFill>
          </a:ln>
        </p:spPr>
        <p:txBody>
          <a:bodyPr wrap="square" rtlCol="0">
            <a:spAutoFit/>
          </a:bodyPr>
          <a:lstStyle/>
          <a:p>
            <a:r>
              <a:rPr lang="en-US" dirty="0">
                <a:cs typeface="Gotham Book" pitchFamily="50" charset="0"/>
              </a:rPr>
              <a:t>The continuation statement is to be on the top line of the page.  Don’t repeat the caption.</a:t>
            </a:r>
          </a:p>
        </p:txBody>
      </p:sp>
      <p:grpSp>
        <p:nvGrpSpPr>
          <p:cNvPr id="3" name="Group 2" descr="Image of a portrait style page with a figure image filling the upper portion of the page and the start of the figure name and caption below.">
            <a:extLst>
              <a:ext uri="{FF2B5EF4-FFF2-40B4-BE49-F238E27FC236}">
                <a16:creationId xmlns:a16="http://schemas.microsoft.com/office/drawing/2014/main" id="{BF5B8992-4582-83E2-262B-2056FD1789CD}"/>
              </a:ext>
            </a:extLst>
          </p:cNvPr>
          <p:cNvGrpSpPr/>
          <p:nvPr/>
        </p:nvGrpSpPr>
        <p:grpSpPr>
          <a:xfrm>
            <a:off x="228600" y="1286634"/>
            <a:ext cx="4419600" cy="4885566"/>
            <a:chOff x="228600" y="1286634"/>
            <a:chExt cx="4419600" cy="4885566"/>
          </a:xfrm>
        </p:grpSpPr>
        <p:sp>
          <p:nvSpPr>
            <p:cNvPr id="11" name="Rectangle 10"/>
            <p:cNvSpPr/>
            <p:nvPr/>
          </p:nvSpPr>
          <p:spPr>
            <a:xfrm>
              <a:off x="228600" y="1286634"/>
              <a:ext cx="4419600" cy="48855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15313"/>
              <a:ext cx="3124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381400"/>
              <a:ext cx="3505200" cy="149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a:extLst>
              <a:ext uri="{C183D7F6-B498-43B3-948B-1728B52AA6E4}">
                <adec:decorative xmlns:adec="http://schemas.microsoft.com/office/drawing/2017/decorative" val="1"/>
              </a:ext>
            </a:extLst>
          </p:cNvPr>
          <p:cNvSpPr txBox="1"/>
          <p:nvPr/>
        </p:nvSpPr>
        <p:spPr>
          <a:xfrm>
            <a:off x="2286000" y="5841968"/>
            <a:ext cx="381000" cy="261610"/>
          </a:xfrm>
          <a:prstGeom prst="rect">
            <a:avLst/>
          </a:prstGeom>
          <a:noFill/>
        </p:spPr>
        <p:txBody>
          <a:bodyPr wrap="square" rtlCol="0">
            <a:spAutoFit/>
          </a:bodyPr>
          <a:lstStyle/>
          <a:p>
            <a:r>
              <a:rPr lang="en-US" sz="1100" dirty="0">
                <a:latin typeface="Gotham Book" pitchFamily="50" charset="0"/>
                <a:cs typeface="Gotham Book" pitchFamily="50" charset="0"/>
              </a:rPr>
              <a:t>17</a:t>
            </a:r>
          </a:p>
        </p:txBody>
      </p:sp>
      <p:grpSp>
        <p:nvGrpSpPr>
          <p:cNvPr id="8" name="Group 7" descr="The continuation statement is to be on the top line of the page. don't repeat the caption.">
            <a:extLst>
              <a:ext uri="{FF2B5EF4-FFF2-40B4-BE49-F238E27FC236}">
                <a16:creationId xmlns:a16="http://schemas.microsoft.com/office/drawing/2014/main" id="{672ACCA5-21A1-3C28-46C2-9BC34152AEC4}"/>
              </a:ext>
            </a:extLst>
          </p:cNvPr>
          <p:cNvGrpSpPr/>
          <p:nvPr/>
        </p:nvGrpSpPr>
        <p:grpSpPr>
          <a:xfrm>
            <a:off x="4724400" y="1286634"/>
            <a:ext cx="4114800" cy="4885566"/>
            <a:chOff x="4724400" y="1286634"/>
            <a:chExt cx="4114800" cy="4885566"/>
          </a:xfrm>
        </p:grpSpPr>
        <p:sp>
          <p:nvSpPr>
            <p:cNvPr id="10" name="Rectangle 9"/>
            <p:cNvSpPr/>
            <p:nvPr/>
          </p:nvSpPr>
          <p:spPr>
            <a:xfrm>
              <a:off x="4724400" y="1286634"/>
              <a:ext cx="4114800" cy="488556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1" name="Chart 20" descr="Image of a second portrait style page with the continuation of the figure image and the added continuation statement at the top of the page."/>
            <p:cNvGraphicFramePr/>
            <p:nvPr>
              <p:extLst>
                <p:ext uri="{D42A27DB-BD31-4B8C-83A1-F6EECF244321}">
                  <p14:modId xmlns:p14="http://schemas.microsoft.com/office/powerpoint/2010/main" val="1328313926"/>
                </p:ext>
              </p:extLst>
            </p:nvPr>
          </p:nvGraphicFramePr>
          <p:xfrm>
            <a:off x="5410200" y="2209800"/>
            <a:ext cx="25908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5257800" y="1676400"/>
              <a:ext cx="2209800" cy="261610"/>
            </a:xfrm>
            <a:prstGeom prst="rect">
              <a:avLst/>
            </a:prstGeom>
            <a:noFill/>
          </p:spPr>
          <p:txBody>
            <a:bodyPr wrap="square" rtlCol="0">
              <a:spAutoFit/>
            </a:bodyPr>
            <a:lstStyle/>
            <a:p>
              <a:r>
                <a:rPr lang="en-US" sz="1100" dirty="0"/>
                <a:t>Figure 1 (cont’d)</a:t>
              </a:r>
            </a:p>
          </p:txBody>
        </p:sp>
        <p:sp>
          <p:nvSpPr>
            <p:cNvPr id="4" name="Down Arrow 3"/>
            <p:cNvSpPr/>
            <p:nvPr/>
          </p:nvSpPr>
          <p:spPr>
            <a:xfrm rot="3951646" flipH="1">
              <a:off x="6582299" y="1247621"/>
              <a:ext cx="229746" cy="707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C183D7F6-B498-43B3-948B-1728B52AA6E4}">
                <adec:decorative xmlns:adec="http://schemas.microsoft.com/office/drawing/2017/decorative" val="1"/>
              </a:ext>
            </a:extLst>
          </p:cNvPr>
          <p:cNvSpPr txBox="1"/>
          <p:nvPr/>
        </p:nvSpPr>
        <p:spPr>
          <a:xfrm>
            <a:off x="6591300" y="5650993"/>
            <a:ext cx="533400" cy="461665"/>
          </a:xfrm>
          <a:prstGeom prst="rect">
            <a:avLst/>
          </a:prstGeom>
          <a:noFill/>
        </p:spPr>
        <p:txBody>
          <a:bodyPr wrap="square" rtlCol="0">
            <a:spAutoFit/>
          </a:bodyPr>
          <a:lstStyle/>
          <a:p>
            <a:endParaRPr lang="en-US" sz="1200" dirty="0"/>
          </a:p>
          <a:p>
            <a:r>
              <a:rPr lang="en-US" sz="1200" dirty="0">
                <a:latin typeface="Gotham Book" pitchFamily="50" charset="0"/>
                <a:cs typeface="Gotham Book" pitchFamily="50" charset="0"/>
              </a:rPr>
              <a:t>18</a:t>
            </a:r>
          </a:p>
        </p:txBody>
      </p:sp>
    </p:spTree>
    <p:extLst>
      <p:ext uri="{BB962C8B-B14F-4D97-AF65-F5344CB8AC3E}">
        <p14:creationId xmlns:p14="http://schemas.microsoft.com/office/powerpoint/2010/main" val="1517811946"/>
      </p:ext>
    </p:extLst>
  </p:cSld>
  <p:clrMapOvr>
    <a:masterClrMapping/>
  </p:clrMapOvr>
  <mc:AlternateContent xmlns:mc="http://schemas.openxmlformats.org/markup-compatibility/2006" xmlns:p14="http://schemas.microsoft.com/office/powerpoint/2010/main">
    <mc:Choice Requires="p14">
      <p:transition p14:dur="0" advTm="55017"/>
    </mc:Choice>
    <mc:Fallback xmlns="">
      <p:transition advTm="5501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0" y="457200"/>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If a table continues from one page to the next…</a:t>
            </a:r>
          </a:p>
        </p:txBody>
      </p:sp>
      <p:sp>
        <p:nvSpPr>
          <p:cNvPr id="14" name="TextBox 13">
            <a:extLst>
              <a:ext uri="{FF2B5EF4-FFF2-40B4-BE49-F238E27FC236}">
                <a16:creationId xmlns:a16="http://schemas.microsoft.com/office/drawing/2014/main" id="{C1F9071A-3B0A-4590-B28B-D5ED192283A8}"/>
              </a:ext>
            </a:extLst>
          </p:cNvPr>
          <p:cNvSpPr txBox="1"/>
          <p:nvPr/>
        </p:nvSpPr>
        <p:spPr>
          <a:xfrm>
            <a:off x="6790346" y="3103544"/>
            <a:ext cx="1820254" cy="1754326"/>
          </a:xfrm>
          <a:prstGeom prst="rect">
            <a:avLst/>
          </a:prstGeom>
          <a:solidFill>
            <a:schemeClr val="accent1"/>
          </a:solidFill>
          <a:ln>
            <a:solidFill>
              <a:schemeClr val="tx1"/>
            </a:solidFill>
          </a:ln>
        </p:spPr>
        <p:txBody>
          <a:bodyPr wrap="square" rtlCol="0">
            <a:spAutoFit/>
          </a:bodyPr>
          <a:lstStyle/>
          <a:p>
            <a:r>
              <a:rPr lang="en-US" dirty="0">
                <a:cs typeface="Gotham Book" pitchFamily="50" charset="0"/>
              </a:rPr>
              <a:t>The continuation statement is to be on the top line of the page.  Don’t repeat the caption.</a:t>
            </a:r>
          </a:p>
        </p:txBody>
      </p:sp>
      <p:grpSp>
        <p:nvGrpSpPr>
          <p:cNvPr id="5" name="Group 4" descr="Image of a portrait style page with a table in the upper portion with the table name and caption above the table.">
            <a:extLst>
              <a:ext uri="{FF2B5EF4-FFF2-40B4-BE49-F238E27FC236}">
                <a16:creationId xmlns:a16="http://schemas.microsoft.com/office/drawing/2014/main" id="{F7BD109C-DA04-4B5C-1626-63A2B68A8536}"/>
              </a:ext>
            </a:extLst>
          </p:cNvPr>
          <p:cNvGrpSpPr/>
          <p:nvPr/>
        </p:nvGrpSpPr>
        <p:grpSpPr>
          <a:xfrm>
            <a:off x="759668" y="1752600"/>
            <a:ext cx="3733800" cy="4570427"/>
            <a:chOff x="759668" y="1752600"/>
            <a:chExt cx="3733800" cy="4570427"/>
          </a:xfrm>
        </p:grpSpPr>
        <p:sp>
          <p:nvSpPr>
            <p:cNvPr id="24" name="Rectangle 23"/>
            <p:cNvSpPr/>
            <p:nvPr/>
          </p:nvSpPr>
          <p:spPr>
            <a:xfrm>
              <a:off x="759668" y="1752600"/>
              <a:ext cx="3733800" cy="4570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866222065"/>
                </p:ext>
              </p:extLst>
            </p:nvPr>
          </p:nvGraphicFramePr>
          <p:xfrm>
            <a:off x="1020945" y="2057400"/>
            <a:ext cx="2965054" cy="2362200"/>
          </p:xfrm>
          <a:graphic>
            <a:graphicData uri="http://schemas.openxmlformats.org/presentationml/2006/ole">
              <mc:AlternateContent xmlns:mc="http://schemas.openxmlformats.org/markup-compatibility/2006">
                <mc:Choice xmlns:v="urn:schemas-microsoft-com:vml" Requires="v">
                  <p:oleObj name="Worksheet" r:id="rId3" imgW="3686234" imgH="2743200" progId="Excel.Sheet.12">
                    <p:embed/>
                  </p:oleObj>
                </mc:Choice>
                <mc:Fallback>
                  <p:oleObj name="Worksheet" r:id="rId3" imgW="3686234" imgH="2743200" progId="Excel.Sheet.12">
                    <p:embed/>
                    <p:pic>
                      <p:nvPicPr>
                        <p:cNvPr id="22"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945" y="2057400"/>
                          <a:ext cx="2965054" cy="2362200"/>
                        </a:xfrm>
                        <a:prstGeom prst="rect">
                          <a:avLst/>
                        </a:prstGeom>
                        <a:solidFill>
                          <a:srgbClr val="FFFFFF"/>
                        </a:solidFill>
                        <a:ln w="9525">
                          <a:solidFill>
                            <a:srgbClr val="000000"/>
                          </a:solidFill>
                          <a:miter lim="800000"/>
                          <a:headEnd/>
                          <a:tailEnd/>
                        </a:ln>
                      </p:spPr>
                    </p:pic>
                  </p:oleObj>
                </mc:Fallback>
              </mc:AlternateContent>
            </a:graphicData>
          </a:graphic>
        </p:graphicFrame>
        <p:pic>
          <p:nvPicPr>
            <p:cNvPr id="8635" name="Picture 4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4800600"/>
              <a:ext cx="2895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a:extLst>
              <a:ext uri="{C183D7F6-B498-43B3-948B-1728B52AA6E4}">
                <adec:decorative xmlns:adec="http://schemas.microsoft.com/office/drawing/2017/decorative" val="1"/>
              </a:ext>
            </a:extLst>
          </p:cNvPr>
          <p:cNvSpPr txBox="1"/>
          <p:nvPr/>
        </p:nvSpPr>
        <p:spPr>
          <a:xfrm>
            <a:off x="2332022" y="5978687"/>
            <a:ext cx="342900" cy="261610"/>
          </a:xfrm>
          <a:prstGeom prst="rect">
            <a:avLst/>
          </a:prstGeom>
          <a:noFill/>
        </p:spPr>
        <p:txBody>
          <a:bodyPr wrap="square" rtlCol="0">
            <a:spAutoFit/>
          </a:bodyPr>
          <a:lstStyle/>
          <a:p>
            <a:r>
              <a:rPr lang="en-US" sz="1100" dirty="0">
                <a:latin typeface="Gotham Book" pitchFamily="50" charset="0"/>
                <a:cs typeface="Gotham Book" pitchFamily="50" charset="0"/>
              </a:rPr>
              <a:t>15</a:t>
            </a:r>
          </a:p>
        </p:txBody>
      </p:sp>
      <p:grpSp>
        <p:nvGrpSpPr>
          <p:cNvPr id="6" name="Group 5" descr="Image of a second portrait style page with the continuation of the table. The continuation statement is on the first line of this page followed by the rest of the table.">
            <a:extLst>
              <a:ext uri="{FF2B5EF4-FFF2-40B4-BE49-F238E27FC236}">
                <a16:creationId xmlns:a16="http://schemas.microsoft.com/office/drawing/2014/main" id="{8D842C8A-3471-058B-8BED-868288AE4D72}"/>
              </a:ext>
            </a:extLst>
          </p:cNvPr>
          <p:cNvGrpSpPr/>
          <p:nvPr/>
        </p:nvGrpSpPr>
        <p:grpSpPr>
          <a:xfrm>
            <a:off x="4933444" y="1752600"/>
            <a:ext cx="3524756" cy="4570427"/>
            <a:chOff x="4933444" y="1752600"/>
            <a:chExt cx="3524756" cy="4570427"/>
          </a:xfrm>
        </p:grpSpPr>
        <p:sp>
          <p:nvSpPr>
            <p:cNvPr id="29" name="Rectangle 28"/>
            <p:cNvSpPr/>
            <p:nvPr/>
          </p:nvSpPr>
          <p:spPr>
            <a:xfrm>
              <a:off x="4933444" y="1752600"/>
              <a:ext cx="3524756" cy="4570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p:nvPr/>
          </p:nvPicPr>
          <p:blipFill>
            <a:blip r:embed="rId6">
              <a:extLst>
                <a:ext uri="{28A0092B-C50C-407E-A947-70E740481C1C}">
                  <a14:useLocalDpi xmlns:a14="http://schemas.microsoft.com/office/drawing/2010/main" val="0"/>
                </a:ext>
              </a:extLst>
            </a:blip>
            <a:srcRect/>
            <a:stretch>
              <a:fillRect/>
            </a:stretch>
          </p:blipFill>
          <p:spPr bwMode="auto">
            <a:xfrm>
              <a:off x="5314444" y="2315844"/>
              <a:ext cx="2971800" cy="579755"/>
            </a:xfrm>
            <a:prstGeom prst="rect">
              <a:avLst/>
            </a:prstGeom>
            <a:noFill/>
            <a:ln>
              <a:noFill/>
            </a:ln>
            <a:effectLst/>
          </p:spPr>
        </p:pic>
        <p:sp>
          <p:nvSpPr>
            <p:cNvPr id="2" name="TextBox 1"/>
            <p:cNvSpPr txBox="1"/>
            <p:nvPr/>
          </p:nvSpPr>
          <p:spPr>
            <a:xfrm>
              <a:off x="5314444" y="2057400"/>
              <a:ext cx="2401312" cy="246221"/>
            </a:xfrm>
            <a:prstGeom prst="rect">
              <a:avLst/>
            </a:prstGeom>
            <a:noFill/>
          </p:spPr>
          <p:txBody>
            <a:bodyPr wrap="square" rtlCol="0">
              <a:spAutoFit/>
            </a:bodyPr>
            <a:lstStyle/>
            <a:p>
              <a:r>
                <a:rPr lang="en-US" sz="1000" dirty="0"/>
                <a:t>Table 1.1 (cont’d)</a:t>
              </a:r>
            </a:p>
          </p:txBody>
        </p:sp>
        <p:sp>
          <p:nvSpPr>
            <p:cNvPr id="4" name="Down Arrow 3"/>
            <p:cNvSpPr/>
            <p:nvPr/>
          </p:nvSpPr>
          <p:spPr>
            <a:xfrm rot="8761818">
              <a:off x="6356818" y="2223103"/>
              <a:ext cx="194068" cy="916399"/>
            </a:xfrm>
            <a:prstGeom prst="downArrow">
              <a:avLst>
                <a:gd name="adj1" fmla="val 7021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C183D7F6-B498-43B3-948B-1728B52AA6E4}">
                <adec:decorative xmlns:adec="http://schemas.microsoft.com/office/drawing/2017/decorative" val="1"/>
              </a:ext>
            </a:extLst>
          </p:cNvPr>
          <p:cNvSpPr txBox="1"/>
          <p:nvPr/>
        </p:nvSpPr>
        <p:spPr>
          <a:xfrm>
            <a:off x="6783554" y="5928329"/>
            <a:ext cx="381000" cy="261610"/>
          </a:xfrm>
          <a:prstGeom prst="rect">
            <a:avLst/>
          </a:prstGeom>
          <a:noFill/>
        </p:spPr>
        <p:txBody>
          <a:bodyPr wrap="square" rtlCol="0">
            <a:spAutoFit/>
          </a:bodyPr>
          <a:lstStyle/>
          <a:p>
            <a:r>
              <a:rPr lang="en-US" sz="1100" dirty="0">
                <a:latin typeface="Gotham Book" pitchFamily="50" charset="0"/>
                <a:cs typeface="Gotham Book" pitchFamily="50" charset="0"/>
              </a:rPr>
              <a:t>16</a:t>
            </a:r>
          </a:p>
        </p:txBody>
      </p:sp>
    </p:spTree>
    <p:extLst>
      <p:ext uri="{BB962C8B-B14F-4D97-AF65-F5344CB8AC3E}">
        <p14:creationId xmlns:p14="http://schemas.microsoft.com/office/powerpoint/2010/main" val="4129988501"/>
      </p:ext>
    </p:extLst>
  </p:cSld>
  <p:clrMapOvr>
    <a:masterClrMapping/>
  </p:clrMapOvr>
  <mc:AlternateContent xmlns:mc="http://schemas.openxmlformats.org/markup-compatibility/2006" xmlns:p14="http://schemas.microsoft.com/office/powerpoint/2010/main">
    <mc:Choice Requires="p14">
      <p:transition p14:dur="0" advTm="60699"/>
    </mc:Choice>
    <mc:Fallback xmlns="">
      <p:transition advTm="6069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572869"/>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REFERENCE PAGES</a:t>
            </a:r>
          </a:p>
        </p:txBody>
      </p:sp>
      <p:sp>
        <p:nvSpPr>
          <p:cNvPr id="30723" name="Rectangle 8"/>
          <p:cNvSpPr>
            <a:spLocks noGrp="1" noChangeArrowheads="1"/>
          </p:cNvSpPr>
          <p:nvPr>
            <p:ph sz="half" idx="4294967295"/>
          </p:nvPr>
        </p:nvSpPr>
        <p:spPr>
          <a:xfrm>
            <a:off x="762000" y="1819275"/>
            <a:ext cx="4114800" cy="1457325"/>
          </a:xfrm>
        </p:spPr>
        <p:txBody>
          <a:bodyPr>
            <a:normAutofit fontScale="25000" lnSpcReduction="20000"/>
          </a:bodyPr>
          <a:lstStyle/>
          <a:p>
            <a:pPr marL="0" indent="0" eaLnBrk="1" hangingPunct="1">
              <a:buNone/>
            </a:pPr>
            <a:r>
              <a:rPr lang="en-US" altLang="en-US" sz="5900" dirty="0">
                <a:latin typeface="Gotham Book" pitchFamily="50" charset="0"/>
                <a:cs typeface="Gotham Book" pitchFamily="50" charset="0"/>
              </a:rPr>
              <a:t> </a:t>
            </a:r>
          </a:p>
          <a:p>
            <a:pPr eaLnBrk="1" hangingPunct="1">
              <a:buFont typeface="Arial" panose="020B0604020202020204" pitchFamily="34" charset="0"/>
              <a:buChar char="•"/>
            </a:pPr>
            <a:r>
              <a:rPr lang="en-US" altLang="en-US" sz="11200" dirty="0">
                <a:solidFill>
                  <a:schemeClr val="tx1"/>
                </a:solidFill>
                <a:cs typeface="Gotham Book" pitchFamily="50" charset="0"/>
              </a:rPr>
              <a:t>Bibliography</a:t>
            </a:r>
          </a:p>
          <a:p>
            <a:pPr eaLnBrk="1" hangingPunct="1">
              <a:buFont typeface="Arial" panose="020B0604020202020204" pitchFamily="34" charset="0"/>
              <a:buChar char="•"/>
            </a:pPr>
            <a:r>
              <a:rPr lang="en-US" altLang="en-US" sz="11200" dirty="0">
                <a:solidFill>
                  <a:schemeClr val="tx1"/>
                </a:solidFill>
                <a:cs typeface="Gotham Book" pitchFamily="50" charset="0"/>
              </a:rPr>
              <a:t>Appendix/Appendices</a:t>
            </a:r>
          </a:p>
          <a:p>
            <a:pPr eaLnBrk="1" hangingPunct="1"/>
            <a:endParaRPr lang="en-US" altLang="en-US" sz="5900" dirty="0">
              <a:latin typeface="Gotham Book" pitchFamily="50" charset="0"/>
              <a:cs typeface="Gotham Book" pitchFamily="50" charset="0"/>
            </a:endParaRPr>
          </a:p>
          <a:p>
            <a:pPr eaLnBrk="1" hangingPunct="1"/>
            <a:endParaRPr lang="en-US" altLang="en-US" dirty="0"/>
          </a:p>
          <a:p>
            <a:pPr eaLnBrk="1" hangingPunct="1">
              <a:buFontTx/>
              <a:buNone/>
            </a:pPr>
            <a:r>
              <a:rPr lang="en-US" altLang="en-US" dirty="0"/>
              <a:t>	</a:t>
            </a:r>
          </a:p>
        </p:txBody>
      </p:sp>
      <p:sp>
        <p:nvSpPr>
          <p:cNvPr id="30725" name="Text Box 14"/>
          <p:cNvSpPr txBox="1">
            <a:spLocks noChangeArrowheads="1"/>
          </p:cNvSpPr>
          <p:nvPr/>
        </p:nvSpPr>
        <p:spPr bwMode="auto">
          <a:xfrm>
            <a:off x="657225" y="4206895"/>
            <a:ext cx="7610475" cy="1508105"/>
          </a:xfrm>
          <a:prstGeom prst="rect">
            <a:avLst/>
          </a:prstGeom>
          <a:noFill/>
          <a:ln>
            <a:noFill/>
          </a:ln>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hangingPunct="1">
              <a:spcBef>
                <a:spcPct val="50000"/>
              </a:spcBef>
            </a:pPr>
            <a:r>
              <a:rPr lang="en-US" altLang="en-US" sz="2300" b="1" dirty="0">
                <a:latin typeface="+mn-lt"/>
                <a:cs typeface="Gotham Book" pitchFamily="50" charset="0"/>
              </a:rPr>
              <a:t>NOTE:</a:t>
            </a:r>
            <a:r>
              <a:rPr lang="en-US" altLang="en-US" sz="2300" b="1" dirty="0">
                <a:solidFill>
                  <a:schemeClr val="tx2"/>
                </a:solidFill>
                <a:latin typeface="+mn-lt"/>
                <a:cs typeface="Gotham Book" pitchFamily="50" charset="0"/>
              </a:rPr>
              <a:t> </a:t>
            </a:r>
            <a:r>
              <a:rPr lang="en-US" altLang="en-US" sz="2300" b="1" dirty="0">
                <a:solidFill>
                  <a:srgbClr val="C00000"/>
                </a:solidFill>
                <a:latin typeface="+mn-lt"/>
                <a:cs typeface="Gotham Book" pitchFamily="50" charset="0"/>
              </a:rPr>
              <a:t>APPENDIX</a:t>
            </a:r>
            <a:r>
              <a:rPr lang="en-US" altLang="en-US" sz="2300" b="1" dirty="0">
                <a:latin typeface="+mn-lt"/>
                <a:cs typeface="Gotham Book" pitchFamily="50" charset="0"/>
              </a:rPr>
              <a:t> pages are </a:t>
            </a:r>
            <a:r>
              <a:rPr lang="en-US" altLang="en-US" sz="2300" b="1" u="sng" dirty="0">
                <a:solidFill>
                  <a:srgbClr val="C00000"/>
                </a:solidFill>
                <a:latin typeface="+mn-lt"/>
                <a:cs typeface="Gotham Book" pitchFamily="50" charset="0"/>
              </a:rPr>
              <a:t>always last</a:t>
            </a:r>
            <a:r>
              <a:rPr lang="en-US" altLang="en-US" sz="2300" b="1" dirty="0">
                <a:solidFill>
                  <a:srgbClr val="C00000"/>
                </a:solidFill>
                <a:latin typeface="+mn-lt"/>
                <a:cs typeface="Gotham Book" pitchFamily="50" charset="0"/>
              </a:rPr>
              <a:t>,</a:t>
            </a:r>
            <a:r>
              <a:rPr lang="en-US" altLang="en-US" sz="2300" b="1" dirty="0">
                <a:solidFill>
                  <a:srgbClr val="FF0000"/>
                </a:solidFill>
                <a:latin typeface="+mn-lt"/>
                <a:cs typeface="Gotham Book" pitchFamily="50" charset="0"/>
              </a:rPr>
              <a:t> </a:t>
            </a:r>
            <a:r>
              <a:rPr lang="en-US" altLang="en-US" sz="2300" b="1" dirty="0">
                <a:latin typeface="+mn-lt"/>
                <a:cs typeface="Gotham Book" pitchFamily="50" charset="0"/>
              </a:rPr>
              <a:t>regardless of being placed at the end of each chapter or at the end of the document.  If you have an appendix, it is to appear AFTER the Bibliography.</a:t>
            </a:r>
          </a:p>
        </p:txBody>
      </p:sp>
    </p:spTree>
    <p:extLst>
      <p:ext uri="{BB962C8B-B14F-4D97-AF65-F5344CB8AC3E}">
        <p14:creationId xmlns:p14="http://schemas.microsoft.com/office/powerpoint/2010/main" val="2492789547"/>
      </p:ext>
    </p:extLst>
  </p:cSld>
  <p:clrMapOvr>
    <a:masterClrMapping/>
  </p:clrMapOvr>
  <mc:AlternateContent xmlns:mc="http://schemas.openxmlformats.org/markup-compatibility/2006" xmlns:p14="http://schemas.microsoft.com/office/powerpoint/2010/main">
    <mc:Choice Requires="p14">
      <p:transition p14:dur="0" advTm="37284"/>
    </mc:Choice>
    <mc:Fallback xmlns="">
      <p:transition advTm="3728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682079"/>
            <a:ext cx="91440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Gotham Book" pitchFamily="50" charset="0"/>
              </a:rPr>
              <a:t>What is an Appendix?</a:t>
            </a:r>
          </a:p>
        </p:txBody>
      </p:sp>
      <p:sp>
        <p:nvSpPr>
          <p:cNvPr id="3" name="Content Placeholder 2"/>
          <p:cNvSpPr>
            <a:spLocks noGrp="1"/>
          </p:cNvSpPr>
          <p:nvPr>
            <p:ph idx="1"/>
          </p:nvPr>
        </p:nvSpPr>
        <p:spPr>
          <a:xfrm>
            <a:off x="914400" y="1846994"/>
            <a:ext cx="7452360" cy="4249005"/>
          </a:xfrm>
        </p:spPr>
        <p:txBody>
          <a:bodyPr>
            <a:normAutofit/>
          </a:bodyPr>
          <a:lstStyle/>
          <a:p>
            <a:pPr marL="0" indent="0">
              <a:buNone/>
            </a:pPr>
            <a:endParaRPr lang="en-US" dirty="0"/>
          </a:p>
          <a:p>
            <a:pPr marL="0" indent="0">
              <a:buNone/>
            </a:pPr>
            <a:r>
              <a:rPr lang="en-US" sz="3200" dirty="0">
                <a:solidFill>
                  <a:schemeClr val="tx1"/>
                </a:solidFill>
                <a:cs typeface="Gotham Book" pitchFamily="50" charset="0"/>
              </a:rPr>
              <a:t>An Appendix is usually added to contain supplementary materials, illustrative materials, and/or original data or quotations too lengthy for inclusion in the text of the chapter or is not immediately essential to an understanding of the text</a:t>
            </a:r>
            <a:r>
              <a:rPr lang="en-US" dirty="0">
                <a:solidFill>
                  <a:schemeClr val="tx1"/>
                </a:solidFill>
                <a:cs typeface="Gotham Book" pitchFamily="50" charset="0"/>
              </a:rPr>
              <a:t>.  </a:t>
            </a:r>
          </a:p>
        </p:txBody>
      </p:sp>
    </p:spTree>
    <p:extLst>
      <p:ext uri="{BB962C8B-B14F-4D97-AF65-F5344CB8AC3E}">
        <p14:creationId xmlns:p14="http://schemas.microsoft.com/office/powerpoint/2010/main" val="3116581043"/>
      </p:ext>
    </p:extLst>
  </p:cSld>
  <p:clrMapOvr>
    <a:masterClrMapping/>
  </p:clrMapOvr>
  <mc:AlternateContent xmlns:mc="http://schemas.openxmlformats.org/markup-compatibility/2006" xmlns:p14="http://schemas.microsoft.com/office/powerpoint/2010/main">
    <mc:Choice Requires="p14">
      <p:transition p14:dur="0" advTm="16552"/>
    </mc:Choice>
    <mc:Fallback xmlns="">
      <p:transition advTm="1655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0" y="420469"/>
            <a:ext cx="91439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Sample BIBLIOGRAPHY</a:t>
            </a:r>
          </a:p>
        </p:txBody>
      </p:sp>
      <p:sp>
        <p:nvSpPr>
          <p:cNvPr id="5" name="Text Placeholder 4"/>
          <p:cNvSpPr>
            <a:spLocks noGrp="1"/>
          </p:cNvSpPr>
          <p:nvPr>
            <p:ph type="body" sz="half" idx="4294967295"/>
          </p:nvPr>
        </p:nvSpPr>
        <p:spPr>
          <a:xfrm>
            <a:off x="76199" y="1673551"/>
            <a:ext cx="4495800" cy="4272897"/>
          </a:xfrm>
        </p:spPr>
        <p:txBody>
          <a:bodyPr>
            <a:noAutofit/>
          </a:bodyPr>
          <a:lstStyle/>
          <a:p>
            <a:pPr marL="285750" indent="-285750">
              <a:buFont typeface="Arial" panose="020B0604020202020204" pitchFamily="34" charset="0"/>
              <a:buChar char="•"/>
            </a:pPr>
            <a:r>
              <a:rPr lang="en-US" dirty="0">
                <a:solidFill>
                  <a:schemeClr val="tx1"/>
                </a:solidFill>
                <a:cs typeface="Gotham Book" pitchFamily="50" charset="0"/>
              </a:rPr>
              <a:t>The heading BIBLIOGRAPHY is to be centered at the top margin of the page and is to be in all capital letters.</a:t>
            </a:r>
          </a:p>
          <a:p>
            <a:pPr marL="285750" indent="-285750">
              <a:buFont typeface="Arial" panose="020B0604020202020204" pitchFamily="34" charset="0"/>
              <a:buChar char="•"/>
            </a:pPr>
            <a:r>
              <a:rPr lang="en-US" dirty="0">
                <a:solidFill>
                  <a:schemeClr val="tx1"/>
                </a:solidFill>
                <a:cs typeface="Gotham Book" pitchFamily="50" charset="0"/>
              </a:rPr>
              <a:t>After the heading, follow the spacing guidelines and list your first entry.</a:t>
            </a:r>
          </a:p>
          <a:p>
            <a:pPr marL="285750" indent="-285750">
              <a:buFont typeface="Arial" panose="020B0604020202020204" pitchFamily="34" charset="0"/>
              <a:buChar char="•"/>
            </a:pPr>
            <a:r>
              <a:rPr lang="en-US" dirty="0">
                <a:solidFill>
                  <a:schemeClr val="tx1"/>
                </a:solidFill>
                <a:cs typeface="Gotham Book" pitchFamily="50" charset="0"/>
              </a:rPr>
              <a:t>Bibliography entries are to be single spaced within entries and double (or 1.5) spaced once between entries.</a:t>
            </a:r>
          </a:p>
          <a:p>
            <a:pPr marL="285750" indent="-285750">
              <a:buFont typeface="Arial" panose="020B0604020202020204" pitchFamily="34" charset="0"/>
              <a:buChar char="•"/>
            </a:pPr>
            <a:r>
              <a:rPr lang="en-US" dirty="0">
                <a:solidFill>
                  <a:schemeClr val="tx1"/>
                </a:solidFill>
                <a:cs typeface="Gotham Book" pitchFamily="50" charset="0"/>
              </a:rPr>
              <a:t>You should format your entries in the way that is the convention in your discipline. We just ask that all your entries are formatted the same way to maintain consistency.</a:t>
            </a:r>
          </a:p>
        </p:txBody>
      </p:sp>
      <p:pic>
        <p:nvPicPr>
          <p:cNvPr id="3" name="Picture 2" descr="Image of a sample bibliography page. This is a clickable link to the corresponding sample page.">
            <a:hlinkClick r:id="rId3"/>
            <a:extLst>
              <a:ext uri="{FF2B5EF4-FFF2-40B4-BE49-F238E27FC236}">
                <a16:creationId xmlns:a16="http://schemas.microsoft.com/office/drawing/2014/main" id="{219D36B2-E7E8-4AF6-9F42-39F774DCF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371600"/>
            <a:ext cx="3798771" cy="4876801"/>
          </a:xfrm>
          <a:prstGeom prst="rect">
            <a:avLst/>
          </a:prstGeom>
          <a:ln>
            <a:solidFill>
              <a:schemeClr val="accent3"/>
            </a:solidFill>
          </a:ln>
        </p:spPr>
      </p:pic>
    </p:spTree>
    <p:extLst>
      <p:ext uri="{BB962C8B-B14F-4D97-AF65-F5344CB8AC3E}">
        <p14:creationId xmlns:p14="http://schemas.microsoft.com/office/powerpoint/2010/main" val="952930999"/>
      </p:ext>
    </p:extLst>
  </p:cSld>
  <p:clrMapOvr>
    <a:masterClrMapping/>
  </p:clrMapOvr>
  <mc:AlternateContent xmlns:mc="http://schemas.openxmlformats.org/markup-compatibility/2006" xmlns:p14="http://schemas.microsoft.com/office/powerpoint/2010/main">
    <mc:Choice Requires="p14">
      <p:transition p14:dur="0" advTm="31966"/>
    </mc:Choice>
    <mc:Fallback xmlns="">
      <p:transition advTm="3196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0" y="435114"/>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COMMON FORMATTING ERRORS</a:t>
            </a:r>
          </a:p>
        </p:txBody>
      </p:sp>
      <p:sp>
        <p:nvSpPr>
          <p:cNvPr id="2" name="Content Placeholder 1"/>
          <p:cNvSpPr>
            <a:spLocks noGrp="1"/>
          </p:cNvSpPr>
          <p:nvPr>
            <p:ph idx="4294967295"/>
          </p:nvPr>
        </p:nvSpPr>
        <p:spPr>
          <a:xfrm>
            <a:off x="876300" y="1600200"/>
            <a:ext cx="7391400" cy="4495800"/>
          </a:xfrm>
        </p:spPr>
        <p:txBody>
          <a:bodyPr>
            <a:normAutofit/>
          </a:bodyPr>
          <a:lstStyle/>
          <a:p>
            <a:pPr>
              <a:buFont typeface="Arial" panose="020B0604020202020204" pitchFamily="34" charset="0"/>
              <a:buChar char="•"/>
            </a:pPr>
            <a:r>
              <a:rPr lang="en-US" dirty="0">
                <a:solidFill>
                  <a:schemeClr val="tx1"/>
                </a:solidFill>
                <a:cs typeface="Gotham Book" pitchFamily="50" charset="0"/>
              </a:rPr>
              <a:t>Incorrect margins (too small or unequal)</a:t>
            </a:r>
          </a:p>
          <a:p>
            <a:pPr>
              <a:buFont typeface="Arial" panose="020B0604020202020204" pitchFamily="34" charset="0"/>
              <a:buChar char="•"/>
            </a:pPr>
            <a:r>
              <a:rPr lang="en-US" dirty="0">
                <a:solidFill>
                  <a:schemeClr val="tx1"/>
                </a:solidFill>
                <a:cs typeface="Gotham Book" pitchFamily="50" charset="0"/>
              </a:rPr>
              <a:t>Title page formatted incorrectly</a:t>
            </a:r>
          </a:p>
          <a:p>
            <a:pPr>
              <a:buFont typeface="Arial" panose="020B0604020202020204" pitchFamily="34" charset="0"/>
              <a:buChar char="•"/>
            </a:pPr>
            <a:r>
              <a:rPr lang="en-US" dirty="0">
                <a:solidFill>
                  <a:schemeClr val="tx1"/>
                </a:solidFill>
                <a:cs typeface="Gotham Book" pitchFamily="50" charset="0"/>
              </a:rPr>
              <a:t>Table of Contents formatted incorrectly</a:t>
            </a:r>
          </a:p>
          <a:p>
            <a:pPr>
              <a:buFont typeface="Arial" panose="020B0604020202020204" pitchFamily="34" charset="0"/>
              <a:buChar char="•"/>
            </a:pPr>
            <a:r>
              <a:rPr lang="en-US" dirty="0">
                <a:solidFill>
                  <a:schemeClr val="tx1"/>
                </a:solidFill>
                <a:cs typeface="Gotham Book" pitchFamily="50" charset="0"/>
              </a:rPr>
              <a:t>Incorrect page numbering of the preliminary pages</a:t>
            </a:r>
          </a:p>
          <a:p>
            <a:pPr>
              <a:buFont typeface="Arial" panose="020B0604020202020204" pitchFamily="34" charset="0"/>
              <a:buChar char="•"/>
            </a:pPr>
            <a:r>
              <a:rPr lang="en-US" dirty="0">
                <a:solidFill>
                  <a:schemeClr val="tx1"/>
                </a:solidFill>
                <a:cs typeface="Gotham Book" pitchFamily="50" charset="0"/>
              </a:rPr>
              <a:t>Spacing issues</a:t>
            </a:r>
          </a:p>
          <a:p>
            <a:pPr>
              <a:buFont typeface="Arial" panose="020B0604020202020204" pitchFamily="34" charset="0"/>
              <a:buChar char="•"/>
            </a:pPr>
            <a:r>
              <a:rPr lang="en-US" dirty="0">
                <a:solidFill>
                  <a:schemeClr val="tx1"/>
                </a:solidFill>
                <a:cs typeface="Gotham Book" pitchFamily="50" charset="0"/>
              </a:rPr>
              <a:t>Font size inconsistency</a:t>
            </a:r>
          </a:p>
          <a:p>
            <a:endParaRPr lang="en-US" dirty="0">
              <a:solidFill>
                <a:srgbClr val="C00000"/>
              </a:solidFill>
              <a:cs typeface="Gotham Book" pitchFamily="50" charset="0"/>
            </a:endParaRPr>
          </a:p>
          <a:p>
            <a:endParaRPr lang="en-US" dirty="0">
              <a:solidFill>
                <a:srgbClr val="C00000"/>
              </a:solidFill>
              <a:cs typeface="Gotham Book" pitchFamily="50" charset="0"/>
            </a:endParaRPr>
          </a:p>
          <a:p>
            <a:r>
              <a:rPr lang="en-US" b="1" u="sng" dirty="0">
                <a:solidFill>
                  <a:srgbClr val="C00000"/>
                </a:solidFill>
                <a:cs typeface="Gotham Book" pitchFamily="50" charset="0"/>
              </a:rPr>
              <a:t>REMINDER</a:t>
            </a:r>
            <a:r>
              <a:rPr lang="en-US" dirty="0">
                <a:solidFill>
                  <a:srgbClr val="C00000"/>
                </a:solidFill>
                <a:cs typeface="Gotham Book" pitchFamily="50" charset="0"/>
              </a:rPr>
              <a:t>: </a:t>
            </a:r>
            <a:r>
              <a:rPr lang="en-US" b="1" i="1" dirty="0">
                <a:solidFill>
                  <a:srgbClr val="C00000"/>
                </a:solidFill>
                <a:cs typeface="Gotham Book" pitchFamily="50" charset="0"/>
              </a:rPr>
              <a:t>READ AND FOLLOW </a:t>
            </a:r>
            <a:r>
              <a:rPr lang="en-US" dirty="0">
                <a:solidFill>
                  <a:srgbClr val="C00000"/>
                </a:solidFill>
                <a:cs typeface="Gotham Book" pitchFamily="50" charset="0"/>
              </a:rPr>
              <a:t>THE CURRENT FORMATTING GUIDE </a:t>
            </a:r>
            <a:r>
              <a:rPr lang="en-US" b="1" i="1" dirty="0">
                <a:solidFill>
                  <a:srgbClr val="C00000"/>
                </a:solidFill>
                <a:cs typeface="Gotham Book" pitchFamily="50" charset="0"/>
              </a:rPr>
              <a:t>BEFORE</a:t>
            </a:r>
            <a:r>
              <a:rPr lang="en-US" i="1" dirty="0">
                <a:solidFill>
                  <a:srgbClr val="C00000"/>
                </a:solidFill>
                <a:cs typeface="Gotham Book" pitchFamily="50" charset="0"/>
              </a:rPr>
              <a:t> </a:t>
            </a:r>
            <a:r>
              <a:rPr lang="en-US" dirty="0">
                <a:solidFill>
                  <a:srgbClr val="C00000"/>
                </a:solidFill>
                <a:cs typeface="Gotham Book" pitchFamily="50" charset="0"/>
              </a:rPr>
              <a:t>SUBMITTING</a:t>
            </a:r>
            <a:r>
              <a:rPr lang="en-US" i="1" dirty="0">
                <a:solidFill>
                  <a:srgbClr val="C00000"/>
                </a:solidFill>
                <a:cs typeface="Gotham Book" pitchFamily="50" charset="0"/>
              </a:rPr>
              <a:t> </a:t>
            </a:r>
            <a:r>
              <a:rPr lang="en-US" dirty="0">
                <a:solidFill>
                  <a:srgbClr val="C00000"/>
                </a:solidFill>
                <a:cs typeface="Gotham Book" pitchFamily="50" charset="0"/>
              </a:rPr>
              <a:t>YOUR DOCUMENT VIA PROQUEST. </a:t>
            </a:r>
          </a:p>
        </p:txBody>
      </p:sp>
    </p:spTree>
    <p:extLst>
      <p:ext uri="{BB962C8B-B14F-4D97-AF65-F5344CB8AC3E}">
        <p14:creationId xmlns:p14="http://schemas.microsoft.com/office/powerpoint/2010/main" val="3857219315"/>
      </p:ext>
    </p:extLst>
  </p:cSld>
  <p:clrMapOvr>
    <a:masterClrMapping/>
  </p:clrMapOvr>
  <mc:AlternateContent xmlns:mc="http://schemas.openxmlformats.org/markup-compatibility/2006" xmlns:p14="http://schemas.microsoft.com/office/powerpoint/2010/main">
    <mc:Choice Requires="p14">
      <p:transition p14:dur="0" advTm="39988"/>
    </mc:Choice>
    <mc:Fallback xmlns="">
      <p:transition advTm="3998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381000"/>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Now, on to ProQuest…</a:t>
            </a:r>
          </a:p>
        </p:txBody>
      </p:sp>
      <p:sp>
        <p:nvSpPr>
          <p:cNvPr id="35843" name="Content Placeholder 2"/>
          <p:cNvSpPr>
            <a:spLocks noGrp="1"/>
          </p:cNvSpPr>
          <p:nvPr>
            <p:ph idx="4294967295"/>
          </p:nvPr>
        </p:nvSpPr>
        <p:spPr>
          <a:xfrm>
            <a:off x="533400" y="1581150"/>
            <a:ext cx="8382000" cy="5048250"/>
          </a:xfrm>
        </p:spPr>
        <p:txBody>
          <a:bodyPr/>
          <a:lstStyle/>
          <a:p>
            <a:pPr>
              <a:buFont typeface="Arial" panose="020B0604020202020204" pitchFamily="34" charset="0"/>
              <a:buChar char="•"/>
              <a:defRPr/>
            </a:pPr>
            <a:r>
              <a:rPr lang="en-US" sz="2800" dirty="0">
                <a:solidFill>
                  <a:schemeClr val="tx1"/>
                </a:solidFill>
                <a:cs typeface="Gotham Book" pitchFamily="50" charset="0"/>
              </a:rPr>
              <a:t>Using the step-by-step instructions on the Graduate School and ProQuest websites, you will be able to successfully submit your thesis/dissertation electronically.</a:t>
            </a:r>
          </a:p>
          <a:p>
            <a:pPr>
              <a:buFont typeface="Arial" panose="020B0604020202020204" pitchFamily="34" charset="0"/>
              <a:buChar char="•"/>
              <a:defRPr/>
            </a:pPr>
            <a:r>
              <a:rPr lang="en-US" sz="2800" b="1" dirty="0">
                <a:solidFill>
                  <a:schemeClr val="tx1"/>
                </a:solidFill>
                <a:cs typeface="Gotham Book" pitchFamily="50" charset="0"/>
              </a:rPr>
              <a:t>At the ProQuest site </a:t>
            </a:r>
            <a:r>
              <a:rPr lang="en-US" sz="2800" dirty="0">
                <a:solidFill>
                  <a:schemeClr val="tx1"/>
                </a:solidFill>
                <a:cs typeface="Gotham Book" pitchFamily="50" charset="0"/>
              </a:rPr>
              <a:t>you will be given the option to register for a copyright as part of your electronic submission. </a:t>
            </a:r>
            <a:r>
              <a:rPr lang="en-US" sz="2800" b="1" dirty="0">
                <a:solidFill>
                  <a:srgbClr val="C00000"/>
                </a:solidFill>
                <a:cs typeface="Gotham Book" pitchFamily="50" charset="0"/>
              </a:rPr>
              <a:t>Note: Registering for a copyright must be done at the onset when you are creating your submission.</a:t>
            </a:r>
            <a:r>
              <a:rPr lang="en-US" sz="2800" b="1" dirty="0">
                <a:solidFill>
                  <a:srgbClr val="FF0000"/>
                </a:solidFill>
                <a:cs typeface="Gotham Book" pitchFamily="50" charset="0"/>
              </a:rPr>
              <a:t> </a:t>
            </a:r>
            <a:r>
              <a:rPr lang="en-US" sz="2800" b="1" dirty="0">
                <a:solidFill>
                  <a:schemeClr val="tx1"/>
                </a:solidFill>
                <a:cs typeface="Gotham Book" pitchFamily="50" charset="0"/>
              </a:rPr>
              <a:t>YOU MAY NOT ADD IT AFTER THE FACT.  You must pay for it up front.</a:t>
            </a:r>
          </a:p>
          <a:p>
            <a:pPr>
              <a:defRPr/>
            </a:pPr>
            <a:endParaRPr lang="en-US" dirty="0"/>
          </a:p>
        </p:txBody>
      </p:sp>
    </p:spTree>
    <p:extLst>
      <p:ext uri="{BB962C8B-B14F-4D97-AF65-F5344CB8AC3E}">
        <p14:creationId xmlns:p14="http://schemas.microsoft.com/office/powerpoint/2010/main" val="1241170928"/>
      </p:ext>
    </p:extLst>
  </p:cSld>
  <p:clrMapOvr>
    <a:masterClrMapping/>
  </p:clrMapOvr>
  <mc:AlternateContent xmlns:mc="http://schemas.openxmlformats.org/markup-compatibility/2006" xmlns:p14="http://schemas.microsoft.com/office/powerpoint/2010/main">
    <mc:Choice Requires="p14">
      <p:transition p14:dur="0" advTm="36281"/>
    </mc:Choice>
    <mc:Fallback xmlns="">
      <p:transition advTm="3628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990600" y="381000"/>
            <a:ext cx="7162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What will this formatting workshop teach you?</a:t>
            </a:r>
          </a:p>
        </p:txBody>
      </p:sp>
      <p:sp>
        <p:nvSpPr>
          <p:cNvPr id="3" name="Content Placeholder 2"/>
          <p:cNvSpPr>
            <a:spLocks noGrp="1"/>
          </p:cNvSpPr>
          <p:nvPr>
            <p:ph/>
          </p:nvPr>
        </p:nvSpPr>
        <p:spPr>
          <a:xfrm>
            <a:off x="457200" y="1828800"/>
            <a:ext cx="8229600" cy="4297363"/>
          </a:xfrm>
        </p:spPr>
        <p:txBody>
          <a:bodyPr>
            <a:normAutofit fontScale="92500" lnSpcReduction="10000"/>
          </a:bodyPr>
          <a:lstStyle/>
          <a:p>
            <a:pPr>
              <a:buFont typeface="Arial" panose="020B0604020202020204" pitchFamily="34" charset="0"/>
              <a:buChar char="•"/>
            </a:pPr>
            <a:r>
              <a:rPr lang="en-US" sz="3200" dirty="0">
                <a:solidFill>
                  <a:schemeClr val="tx1"/>
                </a:solidFill>
                <a:cs typeface="Gotham Book" pitchFamily="50" charset="0"/>
              </a:rPr>
              <a:t>Where to find the formatting requirements and how to </a:t>
            </a:r>
            <a:r>
              <a:rPr lang="en-US" sz="3200" b="1" dirty="0">
                <a:solidFill>
                  <a:schemeClr val="tx1"/>
                </a:solidFill>
                <a:cs typeface="Gotham Book" pitchFamily="50" charset="0"/>
              </a:rPr>
              <a:t>FORMAT</a:t>
            </a:r>
            <a:r>
              <a:rPr lang="en-US" sz="3200" dirty="0">
                <a:solidFill>
                  <a:schemeClr val="tx1"/>
                </a:solidFill>
                <a:cs typeface="Gotham Book" pitchFamily="50" charset="0"/>
              </a:rPr>
              <a:t> your thesis or dissertation</a:t>
            </a:r>
          </a:p>
          <a:p>
            <a:pPr>
              <a:buFont typeface="Arial" panose="020B0604020202020204" pitchFamily="34" charset="0"/>
              <a:buChar char="•"/>
            </a:pPr>
            <a:endParaRPr lang="en-US" sz="3200" dirty="0">
              <a:solidFill>
                <a:schemeClr val="tx1"/>
              </a:solidFill>
              <a:cs typeface="Gotham Book" pitchFamily="50" charset="0"/>
            </a:endParaRPr>
          </a:p>
          <a:p>
            <a:pPr>
              <a:buFont typeface="Arial" panose="020B0604020202020204" pitchFamily="34" charset="0"/>
              <a:buChar char="•"/>
            </a:pPr>
            <a:r>
              <a:rPr lang="en-US" sz="3200" dirty="0">
                <a:solidFill>
                  <a:schemeClr val="tx1"/>
                </a:solidFill>
                <a:cs typeface="Gotham Book" pitchFamily="50" charset="0"/>
              </a:rPr>
              <a:t>How to successfully </a:t>
            </a:r>
            <a:r>
              <a:rPr lang="en-US" sz="3200" b="1" dirty="0">
                <a:solidFill>
                  <a:schemeClr val="tx1"/>
                </a:solidFill>
                <a:cs typeface="Gotham Book" pitchFamily="50" charset="0"/>
              </a:rPr>
              <a:t>SUBMIT</a:t>
            </a:r>
            <a:r>
              <a:rPr lang="en-US" sz="3200" dirty="0">
                <a:solidFill>
                  <a:schemeClr val="tx1"/>
                </a:solidFill>
                <a:cs typeface="Gotham Book" pitchFamily="50" charset="0"/>
              </a:rPr>
              <a:t> your electronic thesis or dissertation via ProQuest</a:t>
            </a:r>
          </a:p>
          <a:p>
            <a:pPr>
              <a:buFont typeface="Arial" panose="020B0604020202020204" pitchFamily="34" charset="0"/>
              <a:buChar char="•"/>
            </a:pPr>
            <a:endParaRPr lang="en-US" sz="3200" dirty="0">
              <a:solidFill>
                <a:schemeClr val="tx1"/>
              </a:solidFill>
              <a:cs typeface="Gotham Book" pitchFamily="50" charset="0"/>
            </a:endParaRPr>
          </a:p>
          <a:p>
            <a:pPr>
              <a:buFont typeface="Arial" panose="020B0604020202020204" pitchFamily="34" charset="0"/>
              <a:buChar char="•"/>
            </a:pPr>
            <a:r>
              <a:rPr lang="en-US" sz="3200" dirty="0">
                <a:solidFill>
                  <a:schemeClr val="tx1"/>
                </a:solidFill>
                <a:cs typeface="Gotham Book" pitchFamily="50" charset="0"/>
              </a:rPr>
              <a:t>How to successfully </a:t>
            </a:r>
            <a:r>
              <a:rPr lang="en-US" sz="3200" b="1" dirty="0">
                <a:solidFill>
                  <a:schemeClr val="tx1"/>
                </a:solidFill>
                <a:cs typeface="Gotham Book" pitchFamily="50" charset="0"/>
              </a:rPr>
              <a:t>COMPLETE</a:t>
            </a:r>
            <a:r>
              <a:rPr lang="en-US" sz="3200" dirty="0">
                <a:solidFill>
                  <a:schemeClr val="tx1"/>
                </a:solidFill>
                <a:cs typeface="Gotham Book" pitchFamily="50" charset="0"/>
              </a:rPr>
              <a:t> your Graduate School requirements to finish your degree and receive your diploma</a:t>
            </a:r>
          </a:p>
        </p:txBody>
      </p:sp>
    </p:spTree>
    <p:extLst>
      <p:ext uri="{BB962C8B-B14F-4D97-AF65-F5344CB8AC3E}">
        <p14:creationId xmlns:p14="http://schemas.microsoft.com/office/powerpoint/2010/main" val="411309775"/>
      </p:ext>
    </p:extLst>
  </p:cSld>
  <p:clrMapOvr>
    <a:masterClrMapping/>
  </p:clrMapOvr>
  <mc:AlternateContent xmlns:mc="http://schemas.openxmlformats.org/markup-compatibility/2006" xmlns:p14="http://schemas.microsoft.com/office/powerpoint/2010/main">
    <mc:Choice Requires="p14">
      <p:transition p14:dur="0" advTm="23678"/>
    </mc:Choice>
    <mc:Fallback xmlns="">
      <p:transition advTm="2367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0" y="228600"/>
            <a:ext cx="9144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Gotham Book" pitchFamily="50" charset="0"/>
              </a:rPr>
              <a:t>Screenshot of ProQuest section </a:t>
            </a:r>
            <a:r>
              <a:rPr kumimoji="0" lang="en-US" sz="2800" b="1" i="0" u="none" strike="noStrike" kern="1200" cap="none" spc="0" normalizeH="0" baseline="0" noProof="0" dirty="0">
                <a:ln>
                  <a:noFill/>
                </a:ln>
                <a:solidFill>
                  <a:schemeClr val="tx1"/>
                </a:solidFill>
                <a:effectLst/>
                <a:uLnTx/>
                <a:uFillTx/>
                <a:latin typeface="+mn-lt"/>
                <a:ea typeface="+mn-ea"/>
                <a:cs typeface="Gotham Book" pitchFamily="50" charset="0"/>
                <a:hlinkClick r:id="rId3"/>
              </a:rPr>
              <a:t>https://grad.msu.edu/etd</a:t>
            </a:r>
            <a:endParaRPr kumimoji="0" lang="en-US" sz="2800" b="1" i="0" u="none" strike="noStrike" kern="1200" cap="none" spc="0" normalizeH="0" baseline="0" noProof="0" dirty="0">
              <a:ln>
                <a:noFill/>
              </a:ln>
              <a:solidFill>
                <a:schemeClr val="tx1"/>
              </a:solidFill>
              <a:effectLst/>
              <a:uLnTx/>
              <a:uFillTx/>
              <a:latin typeface="+mn-lt"/>
              <a:ea typeface="+mn-ea"/>
              <a:cs typeface="Gotham Book" pitchFamily="50" charset="0"/>
            </a:endParaRPr>
          </a:p>
        </p:txBody>
      </p:sp>
      <p:pic>
        <p:nvPicPr>
          <p:cNvPr id="6" name="Picture 5" descr="Image is a screenshot of the ETD website homepage. It is a clickable link to the website.">
            <a:hlinkClick r:id="rId3"/>
            <a:extLst>
              <a:ext uri="{FF2B5EF4-FFF2-40B4-BE49-F238E27FC236}">
                <a16:creationId xmlns:a16="http://schemas.microsoft.com/office/drawing/2014/main" id="{2B970E42-08BE-4010-B620-D6135EC9E51D}"/>
              </a:ext>
            </a:extLst>
          </p:cNvPr>
          <p:cNvPicPr>
            <a:picLocks noChangeAspect="1"/>
          </p:cNvPicPr>
          <p:nvPr/>
        </p:nvPicPr>
        <p:blipFill rotWithShape="1">
          <a:blip r:embed="rId4">
            <a:extLst>
              <a:ext uri="{28A0092B-C50C-407E-A947-70E740481C1C}">
                <a14:useLocalDpi xmlns:a14="http://schemas.microsoft.com/office/drawing/2010/main" val="0"/>
              </a:ext>
            </a:extLst>
          </a:blip>
          <a:srcRect b="25556"/>
          <a:stretch/>
        </p:blipFill>
        <p:spPr>
          <a:xfrm>
            <a:off x="914400" y="838200"/>
            <a:ext cx="7467600" cy="5486400"/>
          </a:xfrm>
          <a:prstGeom prst="rect">
            <a:avLst/>
          </a:prstGeom>
        </p:spPr>
      </p:pic>
      <p:sp>
        <p:nvSpPr>
          <p:cNvPr id="2" name="Arrow: Up 1" descr="arrow pointing to the URL www.etdadmin.com/grad.msu">
            <a:extLst>
              <a:ext uri="{FF2B5EF4-FFF2-40B4-BE49-F238E27FC236}">
                <a16:creationId xmlns:a16="http://schemas.microsoft.com/office/drawing/2014/main" id="{71AC8ADD-A543-4D7C-90B0-3E5AC1B4ACEF}"/>
              </a:ext>
            </a:extLst>
          </p:cNvPr>
          <p:cNvSpPr/>
          <p:nvPr/>
        </p:nvSpPr>
        <p:spPr>
          <a:xfrm>
            <a:off x="3581400" y="5562600"/>
            <a:ext cx="304800" cy="609600"/>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8044"/>
      </p:ext>
    </p:extLst>
  </p:cSld>
  <p:clrMapOvr>
    <a:masterClrMapping/>
  </p:clrMapOvr>
  <mc:AlternateContent xmlns:mc="http://schemas.openxmlformats.org/markup-compatibility/2006" xmlns:p14="http://schemas.microsoft.com/office/powerpoint/2010/main">
    <mc:Choice Requires="p14">
      <p:transition p14:dur="0" advTm="14783"/>
    </mc:Choice>
    <mc:Fallback xmlns="">
      <p:transition advTm="1478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6264"/>
            <a:ext cx="9144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50800"/>
                <a:solidFill>
                  <a:srgbClr val="C00000"/>
                </a:solidFill>
                <a:effectLst/>
                <a:uLnTx/>
                <a:uFillTx/>
                <a:latin typeface="+mn-lt"/>
                <a:ea typeface="+mn-ea"/>
                <a:cs typeface="Gotham Book" pitchFamily="50" charset="0"/>
              </a:rPr>
              <a:t>IMPORTANT!</a:t>
            </a:r>
          </a:p>
        </p:txBody>
      </p:sp>
      <p:sp>
        <p:nvSpPr>
          <p:cNvPr id="4" name="Content Placeholder 3"/>
          <p:cNvSpPr>
            <a:spLocks noGrp="1"/>
          </p:cNvSpPr>
          <p:nvPr>
            <p:ph idx="4294967295"/>
          </p:nvPr>
        </p:nvSpPr>
        <p:spPr>
          <a:xfrm>
            <a:off x="457200" y="1371600"/>
            <a:ext cx="8305800" cy="4724400"/>
          </a:xfrm>
        </p:spPr>
        <p:txBody>
          <a:bodyPr>
            <a:noAutofit/>
          </a:bodyPr>
          <a:lstStyle/>
          <a:p>
            <a:pPr>
              <a:buFont typeface="Arial" panose="020B0604020202020204" pitchFamily="34" charset="0"/>
              <a:buChar char="•"/>
            </a:pPr>
            <a:r>
              <a:rPr lang="en-US" sz="2400" b="1" dirty="0">
                <a:solidFill>
                  <a:schemeClr val="tx1"/>
                </a:solidFill>
                <a:cs typeface="Gotham Book" pitchFamily="50" charset="0"/>
              </a:rPr>
              <a:t>Submit to ProQuest </a:t>
            </a:r>
            <a:r>
              <a:rPr lang="en-US" sz="2400" b="1" dirty="0">
                <a:solidFill>
                  <a:srgbClr val="C00000"/>
                </a:solidFill>
                <a:cs typeface="Gotham Book" pitchFamily="50" charset="0"/>
              </a:rPr>
              <a:t>ONLY</a:t>
            </a:r>
            <a:r>
              <a:rPr lang="en-US" sz="2400" b="1" dirty="0">
                <a:solidFill>
                  <a:schemeClr val="tx1"/>
                </a:solidFill>
                <a:cs typeface="Gotham Book" pitchFamily="50" charset="0"/>
              </a:rPr>
              <a:t> after you have successfully defended and after you have made the corrections to your document that your committee wishes you to make.</a:t>
            </a:r>
          </a:p>
          <a:p>
            <a:pPr>
              <a:buFont typeface="Arial" panose="020B0604020202020204" pitchFamily="34" charset="0"/>
              <a:buChar char="•"/>
            </a:pPr>
            <a:r>
              <a:rPr lang="en-US" sz="2400" b="1" dirty="0">
                <a:solidFill>
                  <a:schemeClr val="tx1"/>
                </a:solidFill>
                <a:cs typeface="Gotham Book" pitchFamily="50" charset="0"/>
              </a:rPr>
              <a:t>The document that you are to submit via ProQuest is one that is ready to go to publishing once it is formatted correctly</a:t>
            </a:r>
            <a:r>
              <a:rPr lang="en-US" sz="2400" dirty="0">
                <a:solidFill>
                  <a:schemeClr val="tx1"/>
                </a:solidFill>
                <a:cs typeface="Gotham Book" pitchFamily="50" charset="0"/>
              </a:rPr>
              <a:t>.  </a:t>
            </a:r>
            <a:r>
              <a:rPr lang="en-US" sz="2400" b="1" u="sng" dirty="0">
                <a:solidFill>
                  <a:srgbClr val="C00000"/>
                </a:solidFill>
                <a:cs typeface="Gotham Book" pitchFamily="50" charset="0"/>
              </a:rPr>
              <a:t>This means that NO other corrections need to be made to the CONTENT of the document. </a:t>
            </a:r>
          </a:p>
          <a:p>
            <a:pPr>
              <a:buFont typeface="Arial" panose="020B0604020202020204" pitchFamily="34" charset="0"/>
              <a:buChar char="•"/>
            </a:pPr>
            <a:r>
              <a:rPr lang="en-US" sz="2400" b="1" u="sng" dirty="0">
                <a:solidFill>
                  <a:schemeClr val="tx1"/>
                </a:solidFill>
                <a:cs typeface="Gotham Book" pitchFamily="50" charset="0"/>
              </a:rPr>
              <a:t>RECOMMENDATION: </a:t>
            </a:r>
            <a:r>
              <a:rPr lang="en-US" sz="2400" dirty="0">
                <a:solidFill>
                  <a:schemeClr val="tx1"/>
                </a:solidFill>
                <a:cs typeface="Gotham Book" pitchFamily="50" charset="0"/>
              </a:rPr>
              <a:t>check your grammar and spelling before you do the initial submission to ProQuest.  The Graduate School does not read the documents for content.  We are only looking at the formatting</a:t>
            </a:r>
            <a:r>
              <a:rPr lang="en-US" sz="2400" dirty="0">
                <a:solidFill>
                  <a:schemeClr val="tx1"/>
                </a:solidFill>
              </a:rPr>
              <a:t>.</a:t>
            </a:r>
            <a:endParaRPr lang="en-US" sz="2400" b="1" u="sng" dirty="0">
              <a:solidFill>
                <a:schemeClr val="tx1"/>
              </a:solidFill>
            </a:endParaRPr>
          </a:p>
        </p:txBody>
      </p:sp>
    </p:spTree>
    <p:extLst>
      <p:ext uri="{BB962C8B-B14F-4D97-AF65-F5344CB8AC3E}">
        <p14:creationId xmlns:p14="http://schemas.microsoft.com/office/powerpoint/2010/main" val="4096254896"/>
      </p:ext>
    </p:extLst>
  </p:cSld>
  <p:clrMapOvr>
    <a:masterClrMapping/>
  </p:clrMapOvr>
  <mc:AlternateContent xmlns:mc="http://schemas.openxmlformats.org/markup-compatibility/2006" xmlns:p14="http://schemas.microsoft.com/office/powerpoint/2010/main">
    <mc:Choice Requires="p14">
      <p:transition p14:dur="0" advTm="84261"/>
    </mc:Choice>
    <mc:Fallback xmlns="">
      <p:transition advTm="84261"/>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374783"/>
            <a:ext cx="91440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A few more comments about your document</a:t>
            </a:r>
          </a:p>
        </p:txBody>
      </p:sp>
      <p:sp>
        <p:nvSpPr>
          <p:cNvPr id="4" name="Content Placeholder 3"/>
          <p:cNvSpPr>
            <a:spLocks noGrp="1"/>
          </p:cNvSpPr>
          <p:nvPr>
            <p:ph idx="4294967295"/>
          </p:nvPr>
        </p:nvSpPr>
        <p:spPr>
          <a:xfrm>
            <a:off x="152400" y="1600200"/>
            <a:ext cx="8839200" cy="5105400"/>
          </a:xfrm>
        </p:spPr>
        <p:txBody>
          <a:bodyPr/>
          <a:lstStyle/>
          <a:p>
            <a:pPr>
              <a:buFont typeface="Arial" panose="020B0604020202020204" pitchFamily="34" charset="0"/>
              <a:buChar char="•"/>
            </a:pPr>
            <a:r>
              <a:rPr lang="en-US" sz="2400" dirty="0">
                <a:solidFill>
                  <a:schemeClr val="tx1"/>
                </a:solidFill>
                <a:cs typeface="Gotham Book" pitchFamily="50" charset="0"/>
              </a:rPr>
              <a:t>The Graduate School only reviews documents that have been submitted through the ProQuest system.</a:t>
            </a:r>
          </a:p>
          <a:p>
            <a:pPr>
              <a:buFont typeface="Arial" panose="020B0604020202020204" pitchFamily="34" charset="0"/>
              <a:buChar char="•"/>
            </a:pPr>
            <a:endParaRPr lang="en-US" sz="2400"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The Graduate School does not do “format checks” before you submit your document to ProQuest. </a:t>
            </a:r>
          </a:p>
          <a:p>
            <a:pPr>
              <a:buFont typeface="Arial" panose="020B0604020202020204" pitchFamily="34" charset="0"/>
              <a:buChar char="•"/>
            </a:pPr>
            <a:endParaRPr lang="en-US" sz="2400"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The Graduate School is happy to answer any </a:t>
            </a:r>
            <a:r>
              <a:rPr lang="en-US" sz="2400" u="sng" dirty="0">
                <a:solidFill>
                  <a:schemeClr val="tx1"/>
                </a:solidFill>
                <a:cs typeface="Gotham Book" pitchFamily="50" charset="0"/>
              </a:rPr>
              <a:t>specific </a:t>
            </a:r>
            <a:r>
              <a:rPr lang="en-US" sz="2400" dirty="0">
                <a:solidFill>
                  <a:schemeClr val="tx1"/>
                </a:solidFill>
                <a:cs typeface="Gotham Book" pitchFamily="50" charset="0"/>
              </a:rPr>
              <a:t>formatting questions you may have about your document at any time.</a:t>
            </a:r>
          </a:p>
          <a:p>
            <a:pPr>
              <a:buFont typeface="Arial" panose="020B0604020202020204" pitchFamily="34" charset="0"/>
              <a:buChar char="•"/>
            </a:pPr>
            <a:endParaRPr lang="en-US" sz="2900" u="sng" dirty="0">
              <a:solidFill>
                <a:srgbClr val="7030A0"/>
              </a:solidFill>
            </a:endParaRPr>
          </a:p>
        </p:txBody>
      </p:sp>
    </p:spTree>
    <p:extLst>
      <p:ext uri="{BB962C8B-B14F-4D97-AF65-F5344CB8AC3E}">
        <p14:creationId xmlns:p14="http://schemas.microsoft.com/office/powerpoint/2010/main" val="2103381529"/>
      </p:ext>
    </p:extLst>
  </p:cSld>
  <p:clrMapOvr>
    <a:masterClrMapping/>
  </p:clrMapOvr>
  <mc:AlternateContent xmlns:mc="http://schemas.openxmlformats.org/markup-compatibility/2006" xmlns:p14="http://schemas.microsoft.com/office/powerpoint/2010/main">
    <mc:Choice Requires="p14">
      <p:transition p14:dur="0" advTm="43957"/>
    </mc:Choice>
    <mc:Fallback xmlns="">
      <p:transition advTm="4395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73336"/>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n-lt"/>
                <a:ea typeface="+mn-ea"/>
                <a:cs typeface="Gotham Book" pitchFamily="50" charset="0"/>
              </a:rPr>
              <a:t>EVERY STUDENT MUST COMPLETE THE FOLLOWING ITEMS</a:t>
            </a:r>
            <a:endParaRPr kumimoji="0" lang="en-US" altLang="en-US" sz="3600" b="1" i="0" u="none" strike="noStrike" kern="1200" cap="none" spc="0" normalizeH="0" baseline="0" noProof="0" dirty="0">
              <a:ln>
                <a:noFill/>
              </a:ln>
              <a:solidFill>
                <a:schemeClr val="bg1"/>
              </a:solidFill>
              <a:effectLst/>
              <a:uLnTx/>
              <a:uFillTx/>
              <a:latin typeface="+mn-lt"/>
              <a:ea typeface="+mn-ea"/>
              <a:cs typeface="Gotham Book" pitchFamily="50" charset="0"/>
            </a:endParaRPr>
          </a:p>
        </p:txBody>
      </p:sp>
      <p:sp>
        <p:nvSpPr>
          <p:cNvPr id="35842" name="Content Placeholder 1"/>
          <p:cNvSpPr>
            <a:spLocks noGrp="1"/>
          </p:cNvSpPr>
          <p:nvPr>
            <p:ph idx="4294967295"/>
          </p:nvPr>
        </p:nvSpPr>
        <p:spPr>
          <a:xfrm>
            <a:off x="1905000" y="1730713"/>
            <a:ext cx="7010400" cy="4254266"/>
          </a:xfrm>
        </p:spPr>
        <p:txBody>
          <a:bodyPr>
            <a:normAutofit/>
          </a:bodyPr>
          <a:lstStyle/>
          <a:p>
            <a:pPr>
              <a:buFontTx/>
              <a:buAutoNum type="arabicPeriod"/>
            </a:pPr>
            <a:r>
              <a:rPr lang="en-US" altLang="en-US" b="1" dirty="0">
                <a:solidFill>
                  <a:schemeClr val="tx1"/>
                </a:solidFill>
              </a:rPr>
              <a:t> </a:t>
            </a:r>
            <a:r>
              <a:rPr lang="en-US" altLang="en-US" b="1" dirty="0">
                <a:solidFill>
                  <a:schemeClr val="tx1"/>
                </a:solidFill>
                <a:cs typeface="Gotham Book" pitchFamily="50" charset="0"/>
              </a:rPr>
              <a:t>Prepare your document using the current formatting guide                 </a:t>
            </a:r>
            <a:r>
              <a:rPr lang="en-US" altLang="en-US" sz="1800" b="1" dirty="0">
                <a:solidFill>
                  <a:schemeClr val="tx1"/>
                </a:solidFill>
                <a:cs typeface="Gotham Book" pitchFamily="50" charset="0"/>
              </a:rPr>
              <a:t>(Available at </a:t>
            </a:r>
            <a:r>
              <a:rPr lang="en-US" altLang="en-US" sz="1800" b="1" dirty="0">
                <a:solidFill>
                  <a:schemeClr val="tx1"/>
                </a:solidFill>
                <a:cs typeface="Gotham Book" pitchFamily="50" charset="0"/>
                <a:hlinkClick r:id="rId3"/>
              </a:rPr>
              <a:t>https://grad.msu.edu/etd</a:t>
            </a:r>
            <a:r>
              <a:rPr lang="en-US" altLang="en-US" sz="1800" b="1" dirty="0">
                <a:solidFill>
                  <a:schemeClr val="tx1"/>
                </a:solidFill>
                <a:cs typeface="Gotham Book" pitchFamily="50" charset="0"/>
              </a:rPr>
              <a:t>)</a:t>
            </a:r>
            <a:endParaRPr lang="en-US" altLang="en-US" sz="1800" b="1" i="1" u="sng" dirty="0">
              <a:solidFill>
                <a:schemeClr val="tx1"/>
              </a:solidFill>
              <a:cs typeface="Gotham Book" pitchFamily="50" charset="0"/>
            </a:endParaRPr>
          </a:p>
          <a:p>
            <a:pPr>
              <a:buFontTx/>
              <a:buAutoNum type="arabicPeriod"/>
            </a:pPr>
            <a:r>
              <a:rPr lang="en-US" altLang="en-US" sz="2000" b="1" dirty="0">
                <a:solidFill>
                  <a:schemeClr val="tx1"/>
                </a:solidFill>
                <a:cs typeface="Gotham Book" pitchFamily="50" charset="0"/>
              </a:rPr>
              <a:t>Submit Your </a:t>
            </a:r>
            <a:r>
              <a:rPr lang="en-US" altLang="en-US" sz="2000" b="1" u="sng" dirty="0">
                <a:solidFill>
                  <a:schemeClr val="tx1"/>
                </a:solidFill>
                <a:cs typeface="Gotham Book" pitchFamily="50" charset="0"/>
              </a:rPr>
              <a:t>Approval Form</a:t>
            </a:r>
            <a:r>
              <a:rPr lang="en-US" altLang="en-US" sz="2000" b="1" dirty="0">
                <a:solidFill>
                  <a:schemeClr val="tx1"/>
                </a:solidFill>
                <a:cs typeface="Gotham Book" pitchFamily="50" charset="0"/>
              </a:rPr>
              <a:t> to the Graduate School  (All students)</a:t>
            </a:r>
          </a:p>
          <a:p>
            <a:pPr>
              <a:buFontTx/>
              <a:buAutoNum type="arabicPeriod"/>
            </a:pPr>
            <a:r>
              <a:rPr lang="en-US" altLang="en-US" sz="2000" b="1" dirty="0">
                <a:solidFill>
                  <a:schemeClr val="tx1"/>
                </a:solidFill>
                <a:cs typeface="Gotham Book" pitchFamily="50" charset="0"/>
              </a:rPr>
              <a:t>Complete the </a:t>
            </a:r>
            <a:r>
              <a:rPr lang="en-US" altLang="en-US" sz="2000" b="1" u="sng" dirty="0">
                <a:solidFill>
                  <a:schemeClr val="tx1"/>
                </a:solidFill>
                <a:cs typeface="Gotham Book" pitchFamily="50" charset="0"/>
              </a:rPr>
              <a:t>Graduate School Exit Survey </a:t>
            </a:r>
            <a:r>
              <a:rPr lang="en-US" altLang="en-US" sz="2000" b="1" dirty="0">
                <a:solidFill>
                  <a:schemeClr val="tx1"/>
                </a:solidFill>
                <a:cs typeface="Gotham Book" pitchFamily="50" charset="0"/>
              </a:rPr>
              <a:t>(All students)</a:t>
            </a:r>
            <a:endParaRPr lang="en-US" altLang="en-US" sz="2000" b="1" u="sng" dirty="0">
              <a:solidFill>
                <a:schemeClr val="tx1"/>
              </a:solidFill>
              <a:cs typeface="Gotham Book" pitchFamily="50" charset="0"/>
            </a:endParaRPr>
          </a:p>
          <a:p>
            <a:pPr>
              <a:buFontTx/>
              <a:buAutoNum type="arabicPeriod"/>
            </a:pPr>
            <a:r>
              <a:rPr lang="en-US" altLang="en-US" sz="2000" b="1" dirty="0">
                <a:solidFill>
                  <a:schemeClr val="tx1"/>
                </a:solidFill>
                <a:cs typeface="Gotham Book" pitchFamily="50" charset="0"/>
              </a:rPr>
              <a:t>Doctoral students must complete the Survey of Earned Doctorates (SED) online</a:t>
            </a:r>
          </a:p>
          <a:p>
            <a:pPr>
              <a:buFontTx/>
              <a:buAutoNum type="arabicPeriod"/>
            </a:pPr>
            <a:r>
              <a:rPr lang="en-US" altLang="en-US" sz="2000" b="1" dirty="0">
                <a:solidFill>
                  <a:schemeClr val="tx1"/>
                </a:solidFill>
                <a:cs typeface="Gotham Book" pitchFamily="50" charset="0"/>
              </a:rPr>
              <a:t>Now, go to </a:t>
            </a:r>
            <a:r>
              <a:rPr lang="en-US" altLang="en-US" sz="2000" b="1" u="sng" dirty="0">
                <a:solidFill>
                  <a:schemeClr val="tx1"/>
                </a:solidFill>
                <a:cs typeface="Gotham Book" pitchFamily="50" charset="0"/>
              </a:rPr>
              <a:t>http://www.etdadmin.com/grad.msu</a:t>
            </a:r>
            <a:r>
              <a:rPr lang="en-US" altLang="en-US" sz="2000" b="1" dirty="0">
                <a:solidFill>
                  <a:schemeClr val="tx1"/>
                </a:solidFill>
                <a:cs typeface="Gotham Book" pitchFamily="50" charset="0"/>
              </a:rPr>
              <a:t> and follow the directions for submitting your thesis/dissertation to Michigan State University via ProQuest/UMI.</a:t>
            </a:r>
            <a:endParaRPr lang="en-US" altLang="en-US" sz="2000" dirty="0">
              <a:solidFill>
                <a:schemeClr val="tx1"/>
              </a:solidFill>
              <a:cs typeface="Gotham Book" pitchFamily="50" charset="0"/>
            </a:endParaRPr>
          </a:p>
          <a:p>
            <a:endParaRPr lang="en-US" altLang="en-US" dirty="0"/>
          </a:p>
        </p:txBody>
      </p:sp>
      <p:sp>
        <p:nvSpPr>
          <p:cNvPr id="2" name="Arrow: Right 1" descr="Image of an arrow indicating item number 1 in the list of tasks to complete.">
            <a:extLst>
              <a:ext uri="{FF2B5EF4-FFF2-40B4-BE49-F238E27FC236}">
                <a16:creationId xmlns:a16="http://schemas.microsoft.com/office/drawing/2014/main" id="{A7D83DDA-BAF8-3456-E737-C369F6573F84}"/>
              </a:ext>
            </a:extLst>
          </p:cNvPr>
          <p:cNvSpPr/>
          <p:nvPr/>
        </p:nvSpPr>
        <p:spPr>
          <a:xfrm>
            <a:off x="457200" y="1730713"/>
            <a:ext cx="11430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3071943281"/>
      </p:ext>
    </p:extLst>
  </p:cSld>
  <p:clrMapOvr>
    <a:masterClrMapping/>
  </p:clrMapOvr>
  <mc:AlternateContent xmlns:mc="http://schemas.openxmlformats.org/markup-compatibility/2006" xmlns:p14="http://schemas.microsoft.com/office/powerpoint/2010/main">
    <mc:Choice Requires="p14">
      <p:transition p14:dur="0" advTm="10259"/>
    </mc:Choice>
    <mc:Fallback xmlns="">
      <p:transition advTm="10259"/>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8B09F5DE-38E0-829C-A00A-F11EE5878F76}"/>
              </a:ext>
            </a:extLst>
          </p:cNvPr>
          <p:cNvSpPr txBox="1">
            <a:spLocks/>
          </p:cNvSpPr>
          <p:nvPr/>
        </p:nvSpPr>
        <p:spPr>
          <a:xfrm>
            <a:off x="1905000" y="1730713"/>
            <a:ext cx="7010400" cy="4254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Tx/>
              <a:buAutoNum type="arabicPeriod"/>
            </a:pPr>
            <a:r>
              <a:rPr lang="en-US" altLang="en-US" b="1" dirty="0">
                <a:solidFill>
                  <a:schemeClr val="tx1"/>
                </a:solidFill>
              </a:rPr>
              <a:t> </a:t>
            </a:r>
            <a:r>
              <a:rPr lang="en-US" altLang="en-US" b="1" dirty="0">
                <a:solidFill>
                  <a:schemeClr val="tx1"/>
                </a:solidFill>
                <a:cs typeface="Gotham Book" pitchFamily="50" charset="0"/>
              </a:rPr>
              <a:t>Prepare your document using the current formatting guide                 </a:t>
            </a:r>
            <a:r>
              <a:rPr lang="en-US" altLang="en-US" sz="1800" b="1" dirty="0">
                <a:solidFill>
                  <a:schemeClr val="tx1"/>
                </a:solidFill>
                <a:cs typeface="Gotham Book" pitchFamily="50" charset="0"/>
              </a:rPr>
              <a:t>(Available at </a:t>
            </a:r>
            <a:r>
              <a:rPr lang="en-US" altLang="en-US" sz="1800" b="1" dirty="0">
                <a:solidFill>
                  <a:schemeClr val="tx1"/>
                </a:solidFill>
                <a:cs typeface="Gotham Book" pitchFamily="50" charset="0"/>
                <a:hlinkClick r:id="rId3"/>
              </a:rPr>
              <a:t>https://grad.msu.edu/etd</a:t>
            </a:r>
            <a:r>
              <a:rPr lang="en-US" altLang="en-US" sz="1800" b="1" dirty="0">
                <a:solidFill>
                  <a:schemeClr val="tx1"/>
                </a:solidFill>
                <a:cs typeface="Gotham Book" pitchFamily="50" charset="0"/>
              </a:rPr>
              <a:t>)</a:t>
            </a:r>
            <a:endParaRPr lang="en-US" altLang="en-US" sz="1800" b="1" i="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Submit Your </a:t>
            </a:r>
            <a:r>
              <a:rPr lang="en-US" altLang="en-US" b="1" u="sng" dirty="0">
                <a:solidFill>
                  <a:schemeClr val="tx1"/>
                </a:solidFill>
                <a:cs typeface="Gotham Book" pitchFamily="50" charset="0"/>
              </a:rPr>
              <a:t>Approval Form</a:t>
            </a:r>
            <a:r>
              <a:rPr lang="en-US" altLang="en-US" b="1" dirty="0">
                <a:solidFill>
                  <a:schemeClr val="tx1"/>
                </a:solidFill>
                <a:cs typeface="Gotham Book" pitchFamily="50" charset="0"/>
              </a:rPr>
              <a:t> to the Graduate School  (All students)</a:t>
            </a:r>
          </a:p>
          <a:p>
            <a:pPr>
              <a:buFontTx/>
              <a:buAutoNum type="arabicPeriod"/>
            </a:pPr>
            <a:r>
              <a:rPr lang="en-US" altLang="en-US" b="1" dirty="0">
                <a:solidFill>
                  <a:schemeClr val="tx1"/>
                </a:solidFill>
                <a:cs typeface="Gotham Book" pitchFamily="50" charset="0"/>
              </a:rPr>
              <a:t>Complete the </a:t>
            </a:r>
            <a:r>
              <a:rPr lang="en-US" altLang="en-US" b="1" u="sng" dirty="0">
                <a:solidFill>
                  <a:schemeClr val="tx1"/>
                </a:solidFill>
                <a:cs typeface="Gotham Book" pitchFamily="50" charset="0"/>
              </a:rPr>
              <a:t>Graduate School Exit Survey </a:t>
            </a:r>
            <a:r>
              <a:rPr lang="en-US" altLang="en-US" b="1" dirty="0">
                <a:solidFill>
                  <a:schemeClr val="tx1"/>
                </a:solidFill>
                <a:cs typeface="Gotham Book" pitchFamily="50" charset="0"/>
              </a:rPr>
              <a:t>(All students)</a:t>
            </a:r>
            <a:endParaRPr lang="en-US" altLang="en-US" b="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Doctoral students must complete the Survey of Earned Doctorates (SED) online</a:t>
            </a:r>
          </a:p>
          <a:p>
            <a:pPr>
              <a:buFontTx/>
              <a:buAutoNum type="arabicPeriod"/>
            </a:pPr>
            <a:r>
              <a:rPr lang="en-US" altLang="en-US" b="1" dirty="0">
                <a:solidFill>
                  <a:schemeClr val="tx1"/>
                </a:solidFill>
                <a:cs typeface="Gotham Book" pitchFamily="50" charset="0"/>
              </a:rPr>
              <a:t>Now, go to </a:t>
            </a:r>
            <a:r>
              <a:rPr lang="en-US" altLang="en-US" b="1" u="sng" dirty="0">
                <a:solidFill>
                  <a:schemeClr val="tx1"/>
                </a:solidFill>
                <a:cs typeface="Gotham Book" pitchFamily="50" charset="0"/>
              </a:rPr>
              <a:t>http://www.etdadmin.com/grad.msu</a:t>
            </a:r>
            <a:r>
              <a:rPr lang="en-US" altLang="en-US" b="1" dirty="0">
                <a:solidFill>
                  <a:schemeClr val="tx1"/>
                </a:solidFill>
                <a:cs typeface="Gotham Book" pitchFamily="50" charset="0"/>
              </a:rPr>
              <a:t> and follow the directions for submitting your thesis/dissertation to Michigan State University via ProQuest/UMI.</a:t>
            </a:r>
            <a:endParaRPr lang="en-US" altLang="en-US" dirty="0">
              <a:solidFill>
                <a:schemeClr val="tx1"/>
              </a:solidFill>
              <a:cs typeface="Gotham Book" pitchFamily="50" charset="0"/>
            </a:endParaRPr>
          </a:p>
          <a:p>
            <a:endParaRPr lang="en-US" altLang="en-US" dirty="0"/>
          </a:p>
        </p:txBody>
      </p:sp>
      <p:sp>
        <p:nvSpPr>
          <p:cNvPr id="4" name="Arrow: Right 3" descr="Image of an arrow indicating item number 2 in the list of tasks to complete.">
            <a:extLst>
              <a:ext uri="{FF2B5EF4-FFF2-40B4-BE49-F238E27FC236}">
                <a16:creationId xmlns:a16="http://schemas.microsoft.com/office/drawing/2014/main" id="{87CB42B9-4B5A-F228-A6A7-6B79DEC98251}"/>
              </a:ext>
            </a:extLst>
          </p:cNvPr>
          <p:cNvSpPr/>
          <p:nvPr/>
        </p:nvSpPr>
        <p:spPr>
          <a:xfrm>
            <a:off x="533400" y="2438400"/>
            <a:ext cx="11430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6" name="Title 2">
            <a:extLst>
              <a:ext uri="{FF2B5EF4-FFF2-40B4-BE49-F238E27FC236}">
                <a16:creationId xmlns:a16="http://schemas.microsoft.com/office/drawing/2014/main" id="{F06C0AD3-DA5E-F820-9010-307A6527A0A1}"/>
              </a:ext>
            </a:extLst>
          </p:cNvPr>
          <p:cNvSpPr txBox="1">
            <a:spLocks noGrp="1"/>
          </p:cNvSpPr>
          <p:nvPr>
            <p:ph type="title" idx="4294967295"/>
          </p:nvPr>
        </p:nvSpPr>
        <p:spPr>
          <a:xfrm>
            <a:off x="0" y="373336"/>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n-lt"/>
                <a:ea typeface="+mn-ea"/>
                <a:cs typeface="Gotham Book" pitchFamily="50" charset="0"/>
              </a:rPr>
              <a:t>EVERY STUDENT MUST COMPLETE THE </a:t>
            </a:r>
            <a:r>
              <a:rPr kumimoji="0" lang="en-US" altLang="en-US" sz="3600" b="1" i="0" u="none" strike="noStrike" kern="1200" cap="none" spc="0" normalizeH="0" baseline="0" noProof="0">
                <a:ln>
                  <a:noFill/>
                </a:ln>
                <a:solidFill>
                  <a:schemeClr val="tx1"/>
                </a:solidFill>
                <a:effectLst/>
                <a:uLnTx/>
                <a:uFillTx/>
                <a:latin typeface="+mn-lt"/>
                <a:ea typeface="+mn-ea"/>
                <a:cs typeface="Gotham Book" pitchFamily="50" charset="0"/>
              </a:rPr>
              <a:t>FOLLOWING ITEMS </a:t>
            </a:r>
            <a:endParaRPr kumimoji="0" lang="en-US" altLang="en-US" sz="3600" b="1" i="0" u="none" strike="noStrike" kern="1200" cap="none" spc="0" normalizeH="0" baseline="0" noProof="0" dirty="0">
              <a:ln>
                <a:noFill/>
              </a:ln>
              <a:solidFill>
                <a:schemeClr val="bg1"/>
              </a:solidFill>
              <a:effectLst/>
              <a:uLnTx/>
              <a:uFillTx/>
              <a:latin typeface="+mn-lt"/>
              <a:ea typeface="+mn-ea"/>
              <a:cs typeface="Gotham Book" pitchFamily="50" charset="0"/>
            </a:endParaRPr>
          </a:p>
        </p:txBody>
      </p:sp>
    </p:spTree>
    <p:extLst>
      <p:ext uri="{BB962C8B-B14F-4D97-AF65-F5344CB8AC3E}">
        <p14:creationId xmlns:p14="http://schemas.microsoft.com/office/powerpoint/2010/main" val="2801149309"/>
      </p:ext>
    </p:extLst>
  </p:cSld>
  <p:clrMapOvr>
    <a:masterClrMapping/>
  </p:clrMapOvr>
  <mc:AlternateContent xmlns:mc="http://schemas.openxmlformats.org/markup-compatibility/2006" xmlns:p14="http://schemas.microsoft.com/office/powerpoint/2010/main">
    <mc:Choice Requires="p14">
      <p:transition p14:dur="0" advTm="6926"/>
    </mc:Choice>
    <mc:Fallback xmlns="">
      <p:transition advTm="692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24292"/>
            <a:ext cx="9144000" cy="525745"/>
          </a:xfrm>
        </p:spPr>
        <p:txBody>
          <a:bodyPr>
            <a:normAutofit/>
          </a:bodyPr>
          <a:lstStyle/>
          <a:p>
            <a:pPr algn="ctr"/>
            <a:r>
              <a:rPr lang="en-US" sz="2000" b="1" dirty="0">
                <a:solidFill>
                  <a:schemeClr val="tx1"/>
                </a:solidFill>
                <a:latin typeface="+mn-lt"/>
                <a:cs typeface="Gotham Book" pitchFamily="50" charset="0"/>
              </a:rPr>
              <a:t>ALL STUDENTS MUST SUBMIT AN </a:t>
            </a:r>
            <a:r>
              <a:rPr lang="en-US" sz="2000" b="1" dirty="0">
                <a:solidFill>
                  <a:schemeClr val="tx1"/>
                </a:solidFill>
                <a:latin typeface="+mn-lt"/>
                <a:cs typeface="Gotham Book" pitchFamily="50" charset="0"/>
                <a:hlinkClick r:id="rId3">
                  <a:extLst>
                    <a:ext uri="{A12FA001-AC4F-418D-AE19-62706E023703}">
                      <ahyp:hlinkClr xmlns:ahyp="http://schemas.microsoft.com/office/drawing/2018/hyperlinkcolor" val="tx"/>
                    </a:ext>
                  </a:extLst>
                </a:hlinkClick>
              </a:rPr>
              <a:t>ETD Approval Form</a:t>
            </a:r>
            <a:r>
              <a:rPr lang="en-US" sz="2000" b="1" dirty="0">
                <a:solidFill>
                  <a:schemeClr val="tx1"/>
                </a:solidFill>
                <a:latin typeface="+mn-lt"/>
                <a:cs typeface="Gotham Book" pitchFamily="50" charset="0"/>
              </a:rPr>
              <a:t> </a:t>
            </a:r>
          </a:p>
        </p:txBody>
      </p:sp>
      <p:sp>
        <p:nvSpPr>
          <p:cNvPr id="6" name="Text Placeholder 5"/>
          <p:cNvSpPr>
            <a:spLocks noGrp="1"/>
          </p:cNvSpPr>
          <p:nvPr>
            <p:ph type="body" sz="half" idx="4294967295"/>
          </p:nvPr>
        </p:nvSpPr>
        <p:spPr>
          <a:xfrm>
            <a:off x="-152400" y="750037"/>
            <a:ext cx="3657600" cy="5576556"/>
          </a:xfrm>
        </p:spPr>
        <p:txBody>
          <a:bodyPr>
            <a:noAutofit/>
          </a:bodyPr>
          <a:lstStyle/>
          <a:p>
            <a:pPr marL="742950" lvl="1" indent="-285750">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Thesis or Dissertation Title</a:t>
            </a:r>
          </a:p>
          <a:p>
            <a:pPr marL="742950" lvl="1" indent="-285750">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Your name as it is written on your Thesis or Dissertation</a:t>
            </a:r>
          </a:p>
          <a:p>
            <a:pPr marL="742950" lvl="1" indent="-285750" algn="l">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Your Degree Granting Unit and degree</a:t>
            </a:r>
          </a:p>
          <a:p>
            <a:pPr marL="742950" lvl="1" indent="-285750" algn="l">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Are you a PhD student with an approved dual major?</a:t>
            </a:r>
          </a:p>
          <a:p>
            <a:pPr marL="1143000" lvl="2" indent="-228600" algn="l">
              <a:lnSpc>
                <a:spcPct val="100000"/>
              </a:lnSpc>
              <a:spcBef>
                <a:spcPts val="0"/>
              </a:spcBef>
              <a:spcAft>
                <a:spcPts val="0"/>
              </a:spcAft>
              <a:buFont typeface="Arial" panose="020B0604020202020204" pitchFamily="34" charset="0"/>
              <a:buChar char="•"/>
            </a:pPr>
            <a:r>
              <a:rPr lang="en-US" b="0" i="0" dirty="0">
                <a:solidFill>
                  <a:srgbClr val="000000"/>
                </a:solidFill>
                <a:effectLst/>
                <a:latin typeface="Gotham Book" pitchFamily="50" charset="0"/>
              </a:rPr>
              <a:t>Yes: your secondary College and Degree Granting Unit</a:t>
            </a:r>
          </a:p>
          <a:p>
            <a:pPr marL="742950" lvl="1" indent="-285750" algn="l">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Does the thesis or dissertation you are submitting include research involving human subjects or materials of human origin?</a:t>
            </a:r>
          </a:p>
          <a:p>
            <a:pPr marL="1143000" lvl="2" indent="-228600" algn="l">
              <a:lnSpc>
                <a:spcPct val="100000"/>
              </a:lnSpc>
              <a:spcBef>
                <a:spcPts val="0"/>
              </a:spcBef>
              <a:spcAft>
                <a:spcPts val="0"/>
              </a:spcAft>
              <a:buFont typeface="Arial" panose="020B0604020202020204" pitchFamily="34" charset="0"/>
              <a:buChar char="•"/>
            </a:pPr>
            <a:r>
              <a:rPr lang="en-US" b="0" i="0" dirty="0">
                <a:solidFill>
                  <a:srgbClr val="000000"/>
                </a:solidFill>
                <a:effectLst/>
                <a:latin typeface="Gotham Book" pitchFamily="50" charset="0"/>
              </a:rPr>
              <a:t>Yes: IRB Log Number</a:t>
            </a:r>
          </a:p>
          <a:p>
            <a:pPr marL="1143000" lvl="2" indent="-228600" algn="l">
              <a:lnSpc>
                <a:spcPct val="100000"/>
              </a:lnSpc>
              <a:spcBef>
                <a:spcPts val="0"/>
              </a:spcBef>
              <a:spcAft>
                <a:spcPts val="0"/>
              </a:spcAft>
              <a:buFont typeface="Arial" panose="020B0604020202020204" pitchFamily="34" charset="0"/>
              <a:buChar char="•"/>
            </a:pPr>
            <a:r>
              <a:rPr lang="en-US" b="0" i="0" dirty="0">
                <a:solidFill>
                  <a:srgbClr val="000000"/>
                </a:solidFill>
                <a:effectLst/>
                <a:latin typeface="Gotham Book" pitchFamily="50" charset="0"/>
              </a:rPr>
              <a:t>Yes: Institutional Review Board approval letter and other documentation</a:t>
            </a:r>
          </a:p>
          <a:p>
            <a:pPr marL="742950" lvl="1" indent="-285750" algn="l">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Does the thesis or dissertation you are submitting include research involving vertebrate animals in any way?</a:t>
            </a:r>
          </a:p>
          <a:p>
            <a:pPr marL="1143000" lvl="2" indent="-228600" algn="l">
              <a:lnSpc>
                <a:spcPct val="100000"/>
              </a:lnSpc>
              <a:spcBef>
                <a:spcPts val="0"/>
              </a:spcBef>
              <a:spcAft>
                <a:spcPts val="0"/>
              </a:spcAft>
              <a:buFont typeface="Arial" panose="020B0604020202020204" pitchFamily="34" charset="0"/>
              <a:buChar char="•"/>
            </a:pPr>
            <a:r>
              <a:rPr lang="en-US" b="0" i="0" dirty="0">
                <a:solidFill>
                  <a:srgbClr val="000000"/>
                </a:solidFill>
                <a:effectLst/>
                <a:latin typeface="Gotham Book" pitchFamily="50" charset="0"/>
              </a:rPr>
              <a:t>Yes: AUF Number</a:t>
            </a:r>
          </a:p>
          <a:p>
            <a:pPr marL="1143000" lvl="2" indent="-228600" algn="l">
              <a:lnSpc>
                <a:spcPct val="100000"/>
              </a:lnSpc>
              <a:spcBef>
                <a:spcPts val="0"/>
              </a:spcBef>
              <a:spcAft>
                <a:spcPts val="0"/>
              </a:spcAft>
              <a:buFont typeface="Arial" panose="020B0604020202020204" pitchFamily="34" charset="0"/>
              <a:buChar char="•"/>
            </a:pPr>
            <a:r>
              <a:rPr lang="en-US" b="0" i="0" dirty="0">
                <a:solidFill>
                  <a:srgbClr val="000000"/>
                </a:solidFill>
                <a:effectLst/>
                <a:latin typeface="Gotham Book" pitchFamily="50" charset="0"/>
              </a:rPr>
              <a:t>Yes: IACUC letter</a:t>
            </a:r>
          </a:p>
          <a:p>
            <a:pPr marL="742950" lvl="1" indent="-285750" algn="l">
              <a:lnSpc>
                <a:spcPct val="100000"/>
              </a:lnSpc>
              <a:spcBef>
                <a:spcPts val="0"/>
              </a:spcBef>
              <a:spcAft>
                <a:spcPts val="0"/>
              </a:spcAft>
              <a:buFont typeface="Arial" panose="020B0604020202020204" pitchFamily="34" charset="0"/>
              <a:buChar char="•"/>
            </a:pPr>
            <a:r>
              <a:rPr lang="en-US" sz="1400" b="0" i="0" dirty="0">
                <a:solidFill>
                  <a:srgbClr val="000000"/>
                </a:solidFill>
                <a:effectLst/>
                <a:latin typeface="Gotham Book" pitchFamily="50" charset="0"/>
              </a:rPr>
              <a:t>The MSU email address of your faculty advisor/major professor</a:t>
            </a:r>
            <a:r>
              <a:rPr lang="en-US" sz="1100" b="0" i="0" dirty="0">
                <a:solidFill>
                  <a:srgbClr val="000000"/>
                </a:solidFill>
                <a:effectLst/>
                <a:latin typeface="Gotham Book" pitchFamily="50" charset="0"/>
              </a:rPr>
              <a:t>.</a:t>
            </a:r>
          </a:p>
        </p:txBody>
      </p:sp>
      <p:pic>
        <p:nvPicPr>
          <p:cNvPr id="8" name="Picture 7" descr="Image of a sample approval form showing all of the information required. ">
            <a:extLst>
              <a:ext uri="{FF2B5EF4-FFF2-40B4-BE49-F238E27FC236}">
                <a16:creationId xmlns:a16="http://schemas.microsoft.com/office/drawing/2014/main" id="{32F98C5E-0E5C-4524-AFD3-09D7AA4DC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703113"/>
            <a:ext cx="5373838" cy="3058133"/>
          </a:xfrm>
          <a:prstGeom prst="rect">
            <a:avLst/>
          </a:prstGeom>
          <a:ln>
            <a:solidFill>
              <a:schemeClr val="accent3"/>
            </a:solidFill>
          </a:ln>
        </p:spPr>
      </p:pic>
    </p:spTree>
    <p:extLst>
      <p:ext uri="{BB962C8B-B14F-4D97-AF65-F5344CB8AC3E}">
        <p14:creationId xmlns:p14="http://schemas.microsoft.com/office/powerpoint/2010/main" val="2385823451"/>
      </p:ext>
    </p:extLst>
  </p:cSld>
  <p:clrMapOvr>
    <a:masterClrMapping/>
  </p:clrMapOvr>
  <mc:AlternateContent xmlns:mc="http://schemas.openxmlformats.org/markup-compatibility/2006" xmlns:p14="http://schemas.microsoft.com/office/powerpoint/2010/main">
    <mc:Choice Requires="p14">
      <p:transition p14:dur="10" advTm="89725"/>
    </mc:Choice>
    <mc:Fallback xmlns="">
      <p:transition advTm="89725"/>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344389"/>
            <a:ext cx="9143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IRB LETTER</a:t>
            </a:r>
          </a:p>
        </p:txBody>
      </p:sp>
      <p:sp>
        <p:nvSpPr>
          <p:cNvPr id="40962" name="Text Box 5"/>
          <p:cNvSpPr txBox="1">
            <a:spLocks noChangeArrowheads="1"/>
          </p:cNvSpPr>
          <p:nvPr/>
        </p:nvSpPr>
        <p:spPr bwMode="auto">
          <a:xfrm>
            <a:off x="142874" y="1566208"/>
            <a:ext cx="35909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0"/>
              </a:spcBef>
              <a:spcAft>
                <a:spcPct val="0"/>
              </a:spcAft>
            </a:pPr>
            <a:r>
              <a:rPr lang="en-US" altLang="en-US" sz="2400" b="1" dirty="0">
                <a:latin typeface="+mn-lt"/>
                <a:cs typeface="Gotham Book" pitchFamily="50" charset="0"/>
              </a:rPr>
              <a:t>If your name is not listed on the IRB letter you will need to provide proof that you are an approved researcher on the project.</a:t>
            </a:r>
          </a:p>
        </p:txBody>
      </p:sp>
      <p:sp>
        <p:nvSpPr>
          <p:cNvPr id="40963" name="Text Box 6"/>
          <p:cNvSpPr txBox="1">
            <a:spLocks noChangeArrowheads="1"/>
          </p:cNvSpPr>
          <p:nvPr/>
        </p:nvSpPr>
        <p:spPr bwMode="auto">
          <a:xfrm>
            <a:off x="32467" y="3962400"/>
            <a:ext cx="38766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0"/>
              </a:spcBef>
              <a:spcAft>
                <a:spcPct val="0"/>
              </a:spcAft>
            </a:pPr>
            <a:r>
              <a:rPr lang="en-US" altLang="en-US" sz="1600" b="1" dirty="0">
                <a:solidFill>
                  <a:srgbClr val="000000"/>
                </a:solidFill>
                <a:latin typeface="+mn-lt"/>
                <a:cs typeface="Gotham Book" pitchFamily="50" charset="0"/>
              </a:rPr>
              <a:t>Research with Human Subjects Contact:</a:t>
            </a:r>
          </a:p>
          <a:p>
            <a:pPr algn="ctr" eaLnBrk="1" fontAlgn="base" hangingPunct="1">
              <a:spcBef>
                <a:spcPct val="0"/>
              </a:spcBef>
              <a:spcAft>
                <a:spcPct val="0"/>
              </a:spcAft>
            </a:pPr>
            <a:endParaRPr lang="en-US" altLang="en-US" sz="1600" b="1" dirty="0">
              <a:solidFill>
                <a:srgbClr val="000000"/>
              </a:solidFill>
              <a:latin typeface="+mn-lt"/>
              <a:cs typeface="Gotham Book" pitchFamily="50" charset="0"/>
            </a:endParaRPr>
          </a:p>
          <a:p>
            <a:pPr algn="ctr" eaLnBrk="1" fontAlgn="base" hangingPunct="1">
              <a:spcBef>
                <a:spcPct val="0"/>
              </a:spcBef>
              <a:spcAft>
                <a:spcPct val="0"/>
              </a:spcAft>
            </a:pPr>
            <a:r>
              <a:rPr lang="en-US" altLang="en-US" sz="1600" b="1" dirty="0">
                <a:solidFill>
                  <a:srgbClr val="002060"/>
                </a:solidFill>
                <a:latin typeface="+mn-lt"/>
                <a:cs typeface="Gotham Book" pitchFamily="50" charset="0"/>
                <a:hlinkClick r:id="rId3"/>
              </a:rPr>
              <a:t>irb@ora.msu.edu</a:t>
            </a:r>
            <a:r>
              <a:rPr lang="en-US" altLang="en-US" sz="1600" b="1" dirty="0">
                <a:solidFill>
                  <a:srgbClr val="002060"/>
                </a:solidFill>
                <a:latin typeface="+mn-lt"/>
                <a:cs typeface="Gotham Book" pitchFamily="50" charset="0"/>
              </a:rPr>
              <a:t> </a:t>
            </a:r>
          </a:p>
          <a:p>
            <a:pPr algn="ctr" eaLnBrk="1" fontAlgn="base" hangingPunct="1">
              <a:spcBef>
                <a:spcPct val="0"/>
              </a:spcBef>
              <a:spcAft>
                <a:spcPct val="0"/>
              </a:spcAft>
            </a:pPr>
            <a:r>
              <a:rPr lang="en-US" altLang="en-US" sz="1600" b="1" dirty="0">
                <a:solidFill>
                  <a:srgbClr val="000000"/>
                </a:solidFill>
                <a:latin typeface="+mn-lt"/>
                <a:cs typeface="Gotham Book" pitchFamily="50" charset="0"/>
              </a:rPr>
              <a:t>4000 Collins Rd, Suite 136</a:t>
            </a:r>
          </a:p>
          <a:p>
            <a:pPr algn="ctr" eaLnBrk="1" fontAlgn="base" hangingPunct="1">
              <a:spcBef>
                <a:spcPct val="0"/>
              </a:spcBef>
              <a:spcAft>
                <a:spcPct val="0"/>
              </a:spcAft>
            </a:pPr>
            <a:r>
              <a:rPr lang="en-US" altLang="en-US" sz="1600" b="1" dirty="0">
                <a:solidFill>
                  <a:srgbClr val="000000"/>
                </a:solidFill>
                <a:latin typeface="+mn-lt"/>
                <a:cs typeface="Gotham Book" pitchFamily="50" charset="0"/>
              </a:rPr>
              <a:t>Lansing, MI 48910</a:t>
            </a:r>
          </a:p>
          <a:p>
            <a:pPr algn="ctr" eaLnBrk="1" fontAlgn="base" hangingPunct="1">
              <a:spcBef>
                <a:spcPct val="0"/>
              </a:spcBef>
              <a:spcAft>
                <a:spcPct val="0"/>
              </a:spcAft>
            </a:pPr>
            <a:r>
              <a:rPr lang="en-US" altLang="en-US" sz="1600" b="1" dirty="0">
                <a:solidFill>
                  <a:srgbClr val="000000"/>
                </a:solidFill>
                <a:latin typeface="+mn-lt"/>
                <a:cs typeface="Gotham Book" pitchFamily="50" charset="0"/>
              </a:rPr>
              <a:t>Phone:  517-884-6020</a:t>
            </a:r>
          </a:p>
          <a:p>
            <a:pPr algn="ctr" eaLnBrk="1" fontAlgn="base" hangingPunct="1">
              <a:spcBef>
                <a:spcPct val="0"/>
              </a:spcBef>
              <a:spcAft>
                <a:spcPct val="0"/>
              </a:spcAft>
            </a:pPr>
            <a:r>
              <a:rPr lang="en-US" altLang="en-US" sz="1600" b="1" dirty="0">
                <a:solidFill>
                  <a:srgbClr val="000000"/>
                </a:solidFill>
                <a:latin typeface="+mn-lt"/>
                <a:cs typeface="Gotham Book" pitchFamily="50" charset="0"/>
              </a:rPr>
              <a:t>Website: </a:t>
            </a:r>
            <a:r>
              <a:rPr lang="en-US" altLang="en-US" sz="1600" b="1" dirty="0">
                <a:solidFill>
                  <a:srgbClr val="002060"/>
                </a:solidFill>
                <a:latin typeface="+mn-lt"/>
                <a:cs typeface="Gotham Book" pitchFamily="50" charset="0"/>
                <a:hlinkClick r:id="rId4"/>
              </a:rPr>
              <a:t>http://www.hrpp.msu.edu</a:t>
            </a:r>
            <a:r>
              <a:rPr lang="en-US" altLang="en-US" sz="1600" b="1" dirty="0">
                <a:solidFill>
                  <a:srgbClr val="002060"/>
                </a:solidFill>
                <a:latin typeface="+mn-lt"/>
                <a:cs typeface="Gotham Book" pitchFamily="50" charset="0"/>
              </a:rPr>
              <a:t>   </a:t>
            </a:r>
          </a:p>
          <a:p>
            <a:pPr algn="ctr" eaLnBrk="1" fontAlgn="base" hangingPunct="1">
              <a:spcBef>
                <a:spcPct val="0"/>
              </a:spcBef>
              <a:spcAft>
                <a:spcPct val="0"/>
              </a:spcAft>
            </a:pPr>
            <a:endParaRPr lang="en-US" altLang="en-US" sz="1600" b="1" dirty="0">
              <a:solidFill>
                <a:srgbClr val="0033CC"/>
              </a:solidFill>
              <a:latin typeface="Gotham Book" pitchFamily="50" charset="0"/>
              <a:cs typeface="Gotham Book" pitchFamily="50" charset="0"/>
            </a:endParaRPr>
          </a:p>
        </p:txBody>
      </p:sp>
      <p:grpSp>
        <p:nvGrpSpPr>
          <p:cNvPr id="3" name="Group 2" descr="Image of a portion of an IRB letter indicating the MSU Study ID number.">
            <a:extLst>
              <a:ext uri="{FF2B5EF4-FFF2-40B4-BE49-F238E27FC236}">
                <a16:creationId xmlns:a16="http://schemas.microsoft.com/office/drawing/2014/main" id="{58F9056B-FA41-42E1-9F37-B00E11B6661F}"/>
              </a:ext>
            </a:extLst>
          </p:cNvPr>
          <p:cNvGrpSpPr/>
          <p:nvPr/>
        </p:nvGrpSpPr>
        <p:grpSpPr>
          <a:xfrm>
            <a:off x="4127569" y="1066800"/>
            <a:ext cx="4876800" cy="5073783"/>
            <a:chOff x="4114800" y="1098417"/>
            <a:chExt cx="4876800" cy="5073783"/>
          </a:xfrm>
        </p:grpSpPr>
        <p:pic>
          <p:nvPicPr>
            <p:cNvPr id="7" name="Picture 6" descr="Text&#10;&#10;Description automatically generated">
              <a:extLst>
                <a:ext uri="{FF2B5EF4-FFF2-40B4-BE49-F238E27FC236}">
                  <a16:creationId xmlns:a16="http://schemas.microsoft.com/office/drawing/2014/main" id="{224C1013-09C0-4572-8D99-1769058D3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800" y="1098417"/>
              <a:ext cx="4876800" cy="5073783"/>
            </a:xfrm>
            <a:prstGeom prst="rect">
              <a:avLst/>
            </a:prstGeom>
            <a:ln>
              <a:solidFill>
                <a:schemeClr val="accent3"/>
              </a:solidFill>
            </a:ln>
          </p:spPr>
        </p:pic>
        <p:grpSp>
          <p:nvGrpSpPr>
            <p:cNvPr id="2" name="Group 1">
              <a:extLst>
                <a:ext uri="{FF2B5EF4-FFF2-40B4-BE49-F238E27FC236}">
                  <a16:creationId xmlns:a16="http://schemas.microsoft.com/office/drawing/2014/main" id="{A67BAC2F-AE46-49E7-9F33-750046148C50}"/>
                </a:ext>
              </a:extLst>
            </p:cNvPr>
            <p:cNvGrpSpPr/>
            <p:nvPr/>
          </p:nvGrpSpPr>
          <p:grpSpPr>
            <a:xfrm>
              <a:off x="4332871" y="3377744"/>
              <a:ext cx="4131744" cy="2039524"/>
              <a:chOff x="4332871" y="3377744"/>
              <a:chExt cx="4131744" cy="2039524"/>
            </a:xfrm>
          </p:grpSpPr>
          <p:sp>
            <p:nvSpPr>
              <p:cNvPr id="14" name="TextBox 13">
                <a:extLst>
                  <a:ext uri="{FF2B5EF4-FFF2-40B4-BE49-F238E27FC236}">
                    <a16:creationId xmlns:a16="http://schemas.microsoft.com/office/drawing/2014/main" id="{F1F279BE-1CA0-4B6D-9C81-FBD7FF90A2B0}"/>
                  </a:ext>
                </a:extLst>
              </p:cNvPr>
              <p:cNvSpPr txBox="1"/>
              <p:nvPr/>
            </p:nvSpPr>
            <p:spPr>
              <a:xfrm>
                <a:off x="4669631" y="3377744"/>
                <a:ext cx="990599" cy="200055"/>
              </a:xfrm>
              <a:prstGeom prst="rect">
                <a:avLst/>
              </a:prstGeom>
              <a:solidFill>
                <a:schemeClr val="bg1">
                  <a:lumMod val="85000"/>
                </a:schemeClr>
              </a:solidFill>
            </p:spPr>
            <p:txBody>
              <a:bodyPr wrap="square" rtlCol="0">
                <a:spAutoFit/>
              </a:bodyPr>
              <a:lstStyle/>
              <a:p>
                <a:endParaRPr lang="en-US" sz="700" dirty="0"/>
              </a:p>
            </p:txBody>
          </p:sp>
          <p:sp>
            <p:nvSpPr>
              <p:cNvPr id="15" name="TextBox 14">
                <a:extLst>
                  <a:ext uri="{FF2B5EF4-FFF2-40B4-BE49-F238E27FC236}">
                    <a16:creationId xmlns:a16="http://schemas.microsoft.com/office/drawing/2014/main" id="{C0028FA4-FD1A-4BBF-8DE2-35EBE01E78DC}"/>
                  </a:ext>
                </a:extLst>
              </p:cNvPr>
              <p:cNvSpPr txBox="1"/>
              <p:nvPr/>
            </p:nvSpPr>
            <p:spPr>
              <a:xfrm>
                <a:off x="5900435" y="3962459"/>
                <a:ext cx="990600" cy="215444"/>
              </a:xfrm>
              <a:prstGeom prst="rect">
                <a:avLst/>
              </a:prstGeom>
              <a:solidFill>
                <a:schemeClr val="bg1">
                  <a:lumMod val="85000"/>
                </a:schemeClr>
              </a:solidFill>
            </p:spPr>
            <p:txBody>
              <a:bodyPr wrap="square" rtlCol="0">
                <a:spAutoFit/>
              </a:bodyPr>
              <a:lstStyle/>
              <a:p>
                <a:endParaRPr lang="en-US" sz="800" dirty="0"/>
              </a:p>
            </p:txBody>
          </p:sp>
          <p:sp>
            <p:nvSpPr>
              <p:cNvPr id="17" name="TextBox 16">
                <a:extLst>
                  <a:ext uri="{FF2B5EF4-FFF2-40B4-BE49-F238E27FC236}">
                    <a16:creationId xmlns:a16="http://schemas.microsoft.com/office/drawing/2014/main" id="{43E262B3-6DEF-432B-8978-8FD7333C7031}"/>
                  </a:ext>
                </a:extLst>
              </p:cNvPr>
              <p:cNvSpPr txBox="1"/>
              <p:nvPr/>
            </p:nvSpPr>
            <p:spPr>
              <a:xfrm flipH="1">
                <a:off x="5900435" y="3731627"/>
                <a:ext cx="990600" cy="230832"/>
              </a:xfrm>
              <a:prstGeom prst="rect">
                <a:avLst/>
              </a:prstGeom>
              <a:solidFill>
                <a:schemeClr val="bg1">
                  <a:lumMod val="85000"/>
                </a:schemeClr>
              </a:solidFill>
            </p:spPr>
            <p:txBody>
              <a:bodyPr wrap="square" rtlCol="0">
                <a:spAutoFit/>
              </a:bodyPr>
              <a:lstStyle/>
              <a:p>
                <a:endParaRPr lang="en-US" sz="900" dirty="0"/>
              </a:p>
            </p:txBody>
          </p:sp>
          <p:sp>
            <p:nvSpPr>
              <p:cNvPr id="18" name="TextBox 17">
                <a:extLst>
                  <a:ext uri="{FF2B5EF4-FFF2-40B4-BE49-F238E27FC236}">
                    <a16:creationId xmlns:a16="http://schemas.microsoft.com/office/drawing/2014/main" id="{8729CCF4-1053-4BCB-A0DD-574663A4AC16}"/>
                  </a:ext>
                </a:extLst>
              </p:cNvPr>
              <p:cNvSpPr txBox="1"/>
              <p:nvPr/>
            </p:nvSpPr>
            <p:spPr>
              <a:xfrm>
                <a:off x="4332871" y="5201824"/>
                <a:ext cx="1447800" cy="215444"/>
              </a:xfrm>
              <a:prstGeom prst="rect">
                <a:avLst/>
              </a:prstGeom>
              <a:solidFill>
                <a:schemeClr val="bg1">
                  <a:lumMod val="85000"/>
                </a:schemeClr>
              </a:solidFill>
            </p:spPr>
            <p:txBody>
              <a:bodyPr wrap="square" rtlCol="0">
                <a:spAutoFit/>
              </a:bodyPr>
              <a:lstStyle/>
              <a:p>
                <a:endParaRPr lang="en-US" sz="800" dirty="0"/>
              </a:p>
            </p:txBody>
          </p:sp>
          <p:sp>
            <p:nvSpPr>
              <p:cNvPr id="19" name="TextBox 18">
                <a:extLst>
                  <a:ext uri="{FF2B5EF4-FFF2-40B4-BE49-F238E27FC236}">
                    <a16:creationId xmlns:a16="http://schemas.microsoft.com/office/drawing/2014/main" id="{2A0C3ADA-B944-41E7-8F2B-A29D1D5C13F2}"/>
                  </a:ext>
                </a:extLst>
              </p:cNvPr>
              <p:cNvSpPr txBox="1"/>
              <p:nvPr/>
            </p:nvSpPr>
            <p:spPr>
              <a:xfrm>
                <a:off x="4669631" y="4993450"/>
                <a:ext cx="3794984" cy="416749"/>
              </a:xfrm>
              <a:prstGeom prst="rect">
                <a:avLst/>
              </a:prstGeom>
              <a:solidFill>
                <a:schemeClr val="bg1">
                  <a:lumMod val="85000"/>
                </a:schemeClr>
              </a:solidFill>
            </p:spPr>
            <p:txBody>
              <a:bodyPr wrap="square" rtlCol="0">
                <a:spAutoFit/>
              </a:bodyPr>
              <a:lstStyle/>
              <a:p>
                <a:endParaRPr lang="en-US" dirty="0"/>
              </a:p>
            </p:txBody>
          </p:sp>
        </p:grpSp>
      </p:grpSp>
    </p:spTree>
    <p:extLst>
      <p:ext uri="{BB962C8B-B14F-4D97-AF65-F5344CB8AC3E}">
        <p14:creationId xmlns:p14="http://schemas.microsoft.com/office/powerpoint/2010/main" val="1110251050"/>
      </p:ext>
    </p:extLst>
  </p:cSld>
  <p:clrMapOvr>
    <a:masterClrMapping/>
  </p:clrMapOvr>
  <mc:AlternateContent xmlns:mc="http://schemas.openxmlformats.org/markup-compatibility/2006" xmlns:p14="http://schemas.microsoft.com/office/powerpoint/2010/main">
    <mc:Choice Requires="p14">
      <p:transition p14:dur="0" advTm="41658"/>
    </mc:Choice>
    <mc:Fallback xmlns="">
      <p:transition advTm="41658"/>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349F-BF49-4A0B-B438-3E33E5F05807}"/>
              </a:ext>
            </a:extLst>
          </p:cNvPr>
          <p:cNvSpPr>
            <a:spLocks noGrp="1"/>
          </p:cNvSpPr>
          <p:nvPr>
            <p:ph type="title"/>
          </p:nvPr>
        </p:nvSpPr>
        <p:spPr>
          <a:xfrm>
            <a:off x="0" y="304800"/>
            <a:ext cx="9144000" cy="1237396"/>
          </a:xfrm>
        </p:spPr>
        <p:txBody>
          <a:bodyPr>
            <a:normAutofit fontScale="90000"/>
          </a:bodyPr>
          <a:lstStyle/>
          <a:p>
            <a:pPr algn="ctr"/>
            <a:r>
              <a:rPr lang="en-US" sz="3200" b="1" dirty="0">
                <a:solidFill>
                  <a:schemeClr val="tx1"/>
                </a:solidFill>
                <a:latin typeface="Gotham Book" pitchFamily="50" charset="0"/>
                <a:cs typeface="Gotham Book" pitchFamily="50" charset="0"/>
              </a:rPr>
              <a:t>Acceptable Proof for IRB projects when your name does not appear on the IRB letter</a:t>
            </a:r>
          </a:p>
        </p:txBody>
      </p:sp>
      <p:sp>
        <p:nvSpPr>
          <p:cNvPr id="4" name="TextBox 3">
            <a:extLst>
              <a:ext uri="{FF2B5EF4-FFF2-40B4-BE49-F238E27FC236}">
                <a16:creationId xmlns:a16="http://schemas.microsoft.com/office/drawing/2014/main" id="{458D09D0-A891-4BBE-816E-9C8BF87D0545}"/>
              </a:ext>
            </a:extLst>
          </p:cNvPr>
          <p:cNvSpPr txBox="1"/>
          <p:nvPr/>
        </p:nvSpPr>
        <p:spPr>
          <a:xfrm>
            <a:off x="914400" y="1981200"/>
            <a:ext cx="7010400" cy="3577646"/>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Gotham Book" pitchFamily="50" charset="0"/>
              </a:rPr>
              <a:t>Send a screenshot from the “CLICK” site where you are listed as a researcher (CLICK screenshot must start at the green box that says “APPROVED” and extend so it includes information in the “Contacts” tab below the flow chart. </a:t>
            </a:r>
            <a:r>
              <a:rPr lang="en-US" sz="1800" dirty="0">
                <a:effectLst/>
                <a:latin typeface="Calibri" panose="020F0502020204030204" pitchFamily="34" charset="0"/>
              </a:rPr>
              <a:t>We must see your name and your role in the project</a:t>
            </a:r>
            <a:r>
              <a:rPr lang="en-US" sz="1800" dirty="0">
                <a:effectLst/>
                <a:ea typeface="Calibri" panose="020F0502020204030204" pitchFamily="34" charset="0"/>
                <a:cs typeface="Gotham Book" pitchFamily="50" charset="0"/>
              </a:rPr>
              <a:t>). </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ea typeface="Calibri" panose="020F0502020204030204" pitchFamily="34" charset="0"/>
              <a:cs typeface="Gotham Book" pitchFamily="50" charset="0"/>
            </a:endParaRPr>
          </a:p>
          <a:p>
            <a:pPr marR="0" lvl="0" algn="ctr">
              <a:lnSpc>
                <a:spcPct val="115000"/>
              </a:lnSpc>
              <a:spcBef>
                <a:spcPts val="0"/>
              </a:spcBef>
              <a:spcAft>
                <a:spcPts val="0"/>
              </a:spcAft>
            </a:pPr>
            <a:r>
              <a:rPr lang="en-US" dirty="0">
                <a:ea typeface="Calibri" panose="020F0502020204030204" pitchFamily="34" charset="0"/>
                <a:cs typeface="Gotham Book" pitchFamily="50" charset="0"/>
              </a:rPr>
              <a:t>OR</a:t>
            </a:r>
          </a:p>
          <a:p>
            <a:pPr marL="342900" marR="0" lvl="0" indent="-342900">
              <a:lnSpc>
                <a:spcPct val="115000"/>
              </a:lnSpc>
              <a:spcBef>
                <a:spcPts val="0"/>
              </a:spcBef>
              <a:spcAft>
                <a:spcPts val="0"/>
              </a:spcAft>
              <a:buFont typeface="Symbol" panose="05050102010706020507" pitchFamily="18" charset="2"/>
              <a:buChar char=""/>
            </a:pPr>
            <a:endParaRPr lang="en-US" sz="1800" dirty="0">
              <a:solidFill>
                <a:srgbClr val="0E0E0E"/>
              </a:solidFill>
              <a:effectLst/>
              <a:ea typeface="Calibri" panose="020F0502020204030204" pitchFamily="34" charset="0"/>
              <a:cs typeface="Gotham Book" pitchFamily="50" charset="0"/>
            </a:endParaRPr>
          </a:p>
          <a:p>
            <a:pPr marL="342900" marR="0" lvl="0" indent="-342900">
              <a:lnSpc>
                <a:spcPct val="115000"/>
              </a:lnSpc>
              <a:spcBef>
                <a:spcPts val="0"/>
              </a:spcBef>
              <a:spcAft>
                <a:spcPts val="0"/>
              </a:spcAft>
              <a:buFont typeface="Symbol" panose="05050102010706020507" pitchFamily="18" charset="2"/>
              <a:buChar char=""/>
            </a:pPr>
            <a:r>
              <a:rPr lang="en-US" dirty="0">
                <a:ea typeface="Calibri" panose="020F0502020204030204" pitchFamily="34" charset="0"/>
                <a:cs typeface="Gotham Book" pitchFamily="50" charset="0"/>
              </a:rPr>
              <a:t>H</a:t>
            </a:r>
            <a:r>
              <a:rPr lang="en-US" sz="1800" dirty="0">
                <a:effectLst/>
                <a:ea typeface="Calibri" panose="020F0502020204030204" pitchFamily="34" charset="0"/>
                <a:cs typeface="Gotham Book" pitchFamily="50" charset="0"/>
              </a:rPr>
              <a:t>ave your PI send an email to </a:t>
            </a:r>
            <a:r>
              <a:rPr lang="en-US" sz="1800" dirty="0">
                <a:solidFill>
                  <a:srgbClr val="0000FF"/>
                </a:solidFill>
                <a:effectLst/>
                <a:ea typeface="Calibri" panose="020F0502020204030204" pitchFamily="34" charset="0"/>
                <a:cs typeface="Gotham Book" pitchFamily="50" charset="0"/>
                <a:hlinkClick r:id="rId3"/>
              </a:rPr>
              <a:t>msuetds.approval@grd.msu.edu</a:t>
            </a:r>
            <a:r>
              <a:rPr lang="en-US" sz="1800" dirty="0">
                <a:solidFill>
                  <a:srgbClr val="0E0E0E"/>
                </a:solidFill>
                <a:effectLst/>
                <a:ea typeface="Calibri" panose="020F0502020204030204" pitchFamily="34" charset="0"/>
                <a:cs typeface="Gotham Book" pitchFamily="50" charset="0"/>
              </a:rPr>
              <a:t> </a:t>
            </a:r>
            <a:r>
              <a:rPr lang="en-US" sz="1800" dirty="0">
                <a:effectLst/>
                <a:ea typeface="Calibri" panose="020F0502020204030204" pitchFamily="34" charset="0"/>
                <a:cs typeface="Gotham Book" pitchFamily="50" charset="0"/>
              </a:rPr>
              <a:t>stating the IRB number, the project title, and that you are an approved researcher on the project.</a:t>
            </a:r>
          </a:p>
        </p:txBody>
      </p:sp>
    </p:spTree>
    <p:extLst>
      <p:ext uri="{BB962C8B-B14F-4D97-AF65-F5344CB8AC3E}">
        <p14:creationId xmlns:p14="http://schemas.microsoft.com/office/powerpoint/2010/main" val="1680717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08BDE1-0F00-4B44-8D96-09796E6E1A7C}"/>
              </a:ext>
            </a:extLst>
          </p:cNvPr>
          <p:cNvSpPr>
            <a:spLocks noGrp="1"/>
          </p:cNvSpPr>
          <p:nvPr>
            <p:ph type="title" idx="4294967295"/>
          </p:nvPr>
        </p:nvSpPr>
        <p:spPr>
          <a:xfrm>
            <a:off x="0" y="344389"/>
            <a:ext cx="9143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Gotham Book" pitchFamily="50" charset="0"/>
              </a:rPr>
              <a:t>IACUC LETTER</a:t>
            </a:r>
          </a:p>
        </p:txBody>
      </p:sp>
      <p:sp>
        <p:nvSpPr>
          <p:cNvPr id="41987" name="Text Box 6"/>
          <p:cNvSpPr txBox="1">
            <a:spLocks noChangeArrowheads="1"/>
          </p:cNvSpPr>
          <p:nvPr/>
        </p:nvSpPr>
        <p:spPr bwMode="auto">
          <a:xfrm>
            <a:off x="70804" y="1260800"/>
            <a:ext cx="4038599"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0"/>
              </a:spcBef>
              <a:spcAft>
                <a:spcPct val="0"/>
              </a:spcAft>
            </a:pPr>
            <a:r>
              <a:rPr lang="en-US" altLang="en-US" sz="2400" b="1" dirty="0">
                <a:solidFill>
                  <a:srgbClr val="000000"/>
                </a:solidFill>
                <a:latin typeface="Gotham Book" pitchFamily="50" charset="0"/>
                <a:cs typeface="Gotham Book" pitchFamily="50" charset="0"/>
              </a:rPr>
              <a:t>If you used vertebrate animal subjects, you must provide a copy of the </a:t>
            </a:r>
            <a:r>
              <a:rPr lang="en-US" altLang="en-US" sz="2400" b="1" u="sng" dirty="0">
                <a:solidFill>
                  <a:srgbClr val="000000"/>
                </a:solidFill>
                <a:latin typeface="Gotham Book" pitchFamily="50" charset="0"/>
                <a:cs typeface="Gotham Book" pitchFamily="50" charset="0"/>
              </a:rPr>
              <a:t>IACUC approval letter. </a:t>
            </a:r>
          </a:p>
        </p:txBody>
      </p:sp>
      <p:sp>
        <p:nvSpPr>
          <p:cNvPr id="41988" name="Text Box 6"/>
          <p:cNvSpPr txBox="1">
            <a:spLocks noChangeArrowheads="1"/>
          </p:cNvSpPr>
          <p:nvPr/>
        </p:nvSpPr>
        <p:spPr bwMode="auto">
          <a:xfrm>
            <a:off x="147003" y="3200400"/>
            <a:ext cx="3886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eaLnBrk="1" fontAlgn="base" hangingPunct="1">
              <a:spcBef>
                <a:spcPct val="0"/>
              </a:spcBef>
              <a:spcAft>
                <a:spcPct val="0"/>
              </a:spcAft>
            </a:pPr>
            <a:r>
              <a:rPr lang="en-US" altLang="en-US" sz="1800" b="1" dirty="0">
                <a:solidFill>
                  <a:srgbClr val="000000"/>
                </a:solidFill>
                <a:latin typeface="+mn-lt"/>
                <a:cs typeface="Gotham Book" pitchFamily="50" charset="0"/>
              </a:rPr>
              <a:t>Research with Animal Subjects Contact:</a:t>
            </a:r>
          </a:p>
          <a:p>
            <a:pPr algn="ctr" eaLnBrk="1" fontAlgn="base" hangingPunct="1">
              <a:spcBef>
                <a:spcPct val="0"/>
              </a:spcBef>
              <a:spcAft>
                <a:spcPct val="0"/>
              </a:spcAft>
            </a:pPr>
            <a:endParaRPr lang="en-US" altLang="en-US" sz="1800" b="1" dirty="0">
              <a:solidFill>
                <a:srgbClr val="000000"/>
              </a:solidFill>
              <a:latin typeface="+mn-lt"/>
              <a:cs typeface="Gotham Book" pitchFamily="50" charset="0"/>
            </a:endParaRPr>
          </a:p>
          <a:p>
            <a:pPr algn="ctr" eaLnBrk="1" fontAlgn="base" hangingPunct="1">
              <a:spcBef>
                <a:spcPct val="0"/>
              </a:spcBef>
              <a:spcAft>
                <a:spcPct val="0"/>
              </a:spcAft>
            </a:pPr>
            <a:r>
              <a:rPr lang="en-US" altLang="en-US" sz="1800" dirty="0">
                <a:latin typeface="+mn-lt"/>
                <a:cs typeface="Gotham Book" pitchFamily="50" charset="0"/>
                <a:hlinkClick r:id="rId3"/>
              </a:rPr>
              <a:t>iacuc@msu.edu</a:t>
            </a:r>
            <a:r>
              <a:rPr lang="en-US" altLang="en-US" sz="1800" dirty="0">
                <a:latin typeface="+mn-lt"/>
                <a:cs typeface="Gotham Book" pitchFamily="50" charset="0"/>
              </a:rPr>
              <a:t> </a:t>
            </a:r>
            <a:endParaRPr lang="en-US" altLang="en-US" sz="1800" b="1" dirty="0">
              <a:solidFill>
                <a:srgbClr val="000000"/>
              </a:solidFill>
              <a:latin typeface="+mn-lt"/>
              <a:cs typeface="Gotham Book" pitchFamily="50" charset="0"/>
            </a:endParaRPr>
          </a:p>
          <a:p>
            <a:pPr algn="ctr" eaLnBrk="1" fontAlgn="base" hangingPunct="1">
              <a:spcBef>
                <a:spcPct val="0"/>
              </a:spcBef>
              <a:spcAft>
                <a:spcPct val="0"/>
              </a:spcAft>
            </a:pPr>
            <a:r>
              <a:rPr lang="en-US" altLang="en-US" sz="1800" b="1" dirty="0">
                <a:solidFill>
                  <a:srgbClr val="000000"/>
                </a:solidFill>
                <a:latin typeface="+mn-lt"/>
                <a:cs typeface="Gotham Book" pitchFamily="50" charset="0"/>
              </a:rPr>
              <a:t>4000 Collins Rd, Lansing, MI 48910</a:t>
            </a:r>
          </a:p>
          <a:p>
            <a:pPr algn="ctr" eaLnBrk="1" fontAlgn="base" hangingPunct="1">
              <a:spcBef>
                <a:spcPct val="0"/>
              </a:spcBef>
              <a:spcAft>
                <a:spcPct val="0"/>
              </a:spcAft>
            </a:pPr>
            <a:r>
              <a:rPr lang="en-US" altLang="en-US" sz="1800" b="1" dirty="0">
                <a:solidFill>
                  <a:srgbClr val="000000"/>
                </a:solidFill>
                <a:latin typeface="+mn-lt"/>
                <a:cs typeface="Gotham Book" pitchFamily="50" charset="0"/>
              </a:rPr>
              <a:t>Phone:  432-8103</a:t>
            </a:r>
          </a:p>
          <a:p>
            <a:pPr algn="ctr" eaLnBrk="1" fontAlgn="base" hangingPunct="1">
              <a:spcBef>
                <a:spcPct val="0"/>
              </a:spcBef>
              <a:spcAft>
                <a:spcPct val="0"/>
              </a:spcAft>
            </a:pPr>
            <a:r>
              <a:rPr lang="en-US" altLang="en-US" sz="1800" b="1" dirty="0">
                <a:solidFill>
                  <a:srgbClr val="000000"/>
                </a:solidFill>
                <a:latin typeface="+mn-lt"/>
                <a:cs typeface="Gotham Book" pitchFamily="50" charset="0"/>
              </a:rPr>
              <a:t>Website:</a:t>
            </a:r>
          </a:p>
          <a:p>
            <a:pPr algn="ctr" eaLnBrk="1" fontAlgn="base" hangingPunct="1">
              <a:spcBef>
                <a:spcPct val="0"/>
              </a:spcBef>
              <a:spcAft>
                <a:spcPct val="0"/>
              </a:spcAft>
            </a:pPr>
            <a:r>
              <a:rPr lang="en-US" altLang="en-US" sz="1400" b="1" dirty="0">
                <a:solidFill>
                  <a:srgbClr val="002060"/>
                </a:solidFill>
                <a:latin typeface="+mn-lt"/>
                <a:cs typeface="Gotham Book" pitchFamily="50" charset="0"/>
                <a:hlinkClick r:id="rId4"/>
              </a:rPr>
              <a:t>http://www.animalcare.msu.edu</a:t>
            </a:r>
            <a:endParaRPr lang="en-US" altLang="en-US" sz="1400" b="1" dirty="0">
              <a:solidFill>
                <a:srgbClr val="002060"/>
              </a:solidFill>
              <a:latin typeface="+mn-lt"/>
              <a:cs typeface="Gotham Book" pitchFamily="50" charset="0"/>
            </a:endParaRPr>
          </a:p>
          <a:p>
            <a:pPr algn="ctr" eaLnBrk="1" fontAlgn="base" hangingPunct="1">
              <a:spcBef>
                <a:spcPct val="0"/>
              </a:spcBef>
              <a:spcAft>
                <a:spcPct val="0"/>
              </a:spcAft>
            </a:pPr>
            <a:endParaRPr lang="en-US" altLang="en-US" sz="1400" b="1" dirty="0">
              <a:solidFill>
                <a:srgbClr val="002060"/>
              </a:solidFill>
              <a:latin typeface="+mn-lt"/>
              <a:cs typeface="Gotham Book" pitchFamily="50" charset="0"/>
            </a:endParaRPr>
          </a:p>
          <a:p>
            <a:pPr algn="ctr" eaLnBrk="1" fontAlgn="base" hangingPunct="1">
              <a:spcBef>
                <a:spcPct val="0"/>
              </a:spcBef>
              <a:spcAft>
                <a:spcPct val="0"/>
              </a:spcAft>
            </a:pPr>
            <a:endParaRPr lang="en-US" altLang="en-US" sz="1400" b="1" dirty="0">
              <a:solidFill>
                <a:srgbClr val="0033CC"/>
              </a:solidFill>
              <a:latin typeface="+mn-lt"/>
              <a:cs typeface="Gotham Book" pitchFamily="50" charset="0"/>
            </a:endParaRPr>
          </a:p>
          <a:p>
            <a:pPr algn="ctr" eaLnBrk="1" fontAlgn="base" hangingPunct="1">
              <a:spcBef>
                <a:spcPct val="0"/>
              </a:spcBef>
              <a:spcAft>
                <a:spcPct val="0"/>
              </a:spcAft>
            </a:pPr>
            <a:r>
              <a:rPr lang="en-US" altLang="en-US" sz="1400" b="1" dirty="0">
                <a:latin typeface="+mn-lt"/>
                <a:cs typeface="Gotham Book" pitchFamily="50" charset="0"/>
              </a:rPr>
              <a:t>Your name will not appear on this letter—only your PI’s name will be on this letter.</a:t>
            </a:r>
          </a:p>
        </p:txBody>
      </p:sp>
      <p:pic>
        <p:nvPicPr>
          <p:cNvPr id="7" name="Picture 6" descr="example IACUC approval letter">
            <a:extLst>
              <a:ext uri="{FF2B5EF4-FFF2-40B4-BE49-F238E27FC236}">
                <a16:creationId xmlns:a16="http://schemas.microsoft.com/office/drawing/2014/main" id="{E7C721F3-6055-47DA-A187-66B68FD6B3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61373" y="1423052"/>
            <a:ext cx="3943404" cy="4749148"/>
          </a:xfrm>
          <a:prstGeom prst="rect">
            <a:avLst/>
          </a:prstGeom>
          <a:ln>
            <a:solidFill>
              <a:schemeClr val="accent3"/>
            </a:solidFill>
          </a:ln>
        </p:spPr>
      </p:pic>
    </p:spTree>
    <p:extLst>
      <p:ext uri="{BB962C8B-B14F-4D97-AF65-F5344CB8AC3E}">
        <p14:creationId xmlns:p14="http://schemas.microsoft.com/office/powerpoint/2010/main" val="1214867746"/>
      </p:ext>
    </p:extLst>
  </p:cSld>
  <p:clrMapOvr>
    <a:masterClrMapping/>
  </p:clrMapOvr>
  <mc:AlternateContent xmlns:mc="http://schemas.openxmlformats.org/markup-compatibility/2006" xmlns:p14="http://schemas.microsoft.com/office/powerpoint/2010/main">
    <mc:Choice Requires="p14">
      <p:transition p14:dur="0" advTm="34485"/>
    </mc:Choice>
    <mc:Fallback xmlns="">
      <p:transition advTm="3448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5E9E6-B694-47D6-AAA3-0C6D3C1138E6}"/>
              </a:ext>
            </a:extLst>
          </p:cNvPr>
          <p:cNvSpPr txBox="1">
            <a:spLocks noGrp="1"/>
          </p:cNvSpPr>
          <p:nvPr>
            <p:ph type="title" idx="4294967295"/>
          </p:nvPr>
        </p:nvSpPr>
        <p:spPr>
          <a:xfrm>
            <a:off x="0" y="381000"/>
            <a:ext cx="914400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n-lt"/>
                <a:ea typeface="+mn-ea"/>
                <a:cs typeface="Gotham Book" pitchFamily="50" charset="0"/>
              </a:rPr>
              <a:t>EVERY STUDENT MUST COMPLETE THE FOLLOWING ITEMS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1">
            <a:extLst>
              <a:ext uri="{FF2B5EF4-FFF2-40B4-BE49-F238E27FC236}">
                <a16:creationId xmlns:a16="http://schemas.microsoft.com/office/drawing/2014/main" id="{658DAC5C-0A15-0A60-9A00-68753C98D597}"/>
              </a:ext>
            </a:extLst>
          </p:cNvPr>
          <p:cNvSpPr txBox="1">
            <a:spLocks/>
          </p:cNvSpPr>
          <p:nvPr/>
        </p:nvSpPr>
        <p:spPr>
          <a:xfrm>
            <a:off x="1905000" y="1730713"/>
            <a:ext cx="7010400" cy="4254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Tx/>
              <a:buAutoNum type="arabicPeriod"/>
            </a:pPr>
            <a:r>
              <a:rPr lang="en-US" altLang="en-US" b="1" dirty="0">
                <a:solidFill>
                  <a:schemeClr val="tx1"/>
                </a:solidFill>
              </a:rPr>
              <a:t> </a:t>
            </a:r>
            <a:r>
              <a:rPr lang="en-US" altLang="en-US" b="1" dirty="0">
                <a:solidFill>
                  <a:schemeClr val="tx1"/>
                </a:solidFill>
                <a:cs typeface="Gotham Book" pitchFamily="50" charset="0"/>
              </a:rPr>
              <a:t>Prepare your document using the current formatting guide                 </a:t>
            </a:r>
            <a:r>
              <a:rPr lang="en-US" altLang="en-US" sz="1800" b="1" dirty="0">
                <a:solidFill>
                  <a:schemeClr val="tx1"/>
                </a:solidFill>
                <a:cs typeface="Gotham Book" pitchFamily="50" charset="0"/>
              </a:rPr>
              <a:t>(Available at </a:t>
            </a:r>
            <a:r>
              <a:rPr lang="en-US" altLang="en-US" sz="1800" b="1" dirty="0">
                <a:solidFill>
                  <a:schemeClr val="tx1"/>
                </a:solidFill>
                <a:cs typeface="Gotham Book" pitchFamily="50" charset="0"/>
                <a:hlinkClick r:id="rId3"/>
              </a:rPr>
              <a:t>https://grad.msu.edu/etd</a:t>
            </a:r>
            <a:r>
              <a:rPr lang="en-US" altLang="en-US" sz="1800" b="1" dirty="0">
                <a:solidFill>
                  <a:schemeClr val="tx1"/>
                </a:solidFill>
                <a:cs typeface="Gotham Book" pitchFamily="50" charset="0"/>
              </a:rPr>
              <a:t>)</a:t>
            </a:r>
            <a:endParaRPr lang="en-US" altLang="en-US" sz="1800" b="1" i="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Submit Your </a:t>
            </a:r>
            <a:r>
              <a:rPr lang="en-US" altLang="en-US" b="1" u="sng" dirty="0">
                <a:solidFill>
                  <a:schemeClr val="tx1"/>
                </a:solidFill>
                <a:cs typeface="Gotham Book" pitchFamily="50" charset="0"/>
              </a:rPr>
              <a:t>Approval Form</a:t>
            </a:r>
            <a:r>
              <a:rPr lang="en-US" altLang="en-US" b="1" dirty="0">
                <a:solidFill>
                  <a:schemeClr val="tx1"/>
                </a:solidFill>
                <a:cs typeface="Gotham Book" pitchFamily="50" charset="0"/>
              </a:rPr>
              <a:t> to the Graduate School  (All students)</a:t>
            </a:r>
          </a:p>
          <a:p>
            <a:pPr>
              <a:buFontTx/>
              <a:buAutoNum type="arabicPeriod"/>
            </a:pPr>
            <a:r>
              <a:rPr lang="en-US" altLang="en-US" b="1" dirty="0">
                <a:solidFill>
                  <a:schemeClr val="tx1"/>
                </a:solidFill>
                <a:cs typeface="Gotham Book" pitchFamily="50" charset="0"/>
              </a:rPr>
              <a:t>Complete the </a:t>
            </a:r>
            <a:r>
              <a:rPr lang="en-US" altLang="en-US" b="1" u="sng" dirty="0">
                <a:solidFill>
                  <a:schemeClr val="tx1"/>
                </a:solidFill>
                <a:cs typeface="Gotham Book" pitchFamily="50" charset="0"/>
              </a:rPr>
              <a:t>Graduate School Exit Survey </a:t>
            </a:r>
            <a:r>
              <a:rPr lang="en-US" altLang="en-US" b="1" dirty="0">
                <a:solidFill>
                  <a:schemeClr val="tx1"/>
                </a:solidFill>
                <a:cs typeface="Gotham Book" pitchFamily="50" charset="0"/>
              </a:rPr>
              <a:t>(All students)</a:t>
            </a:r>
            <a:endParaRPr lang="en-US" altLang="en-US" b="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Doctoral students must complete the Survey of Earned Doctorates (SED) online</a:t>
            </a:r>
          </a:p>
          <a:p>
            <a:pPr>
              <a:buFontTx/>
              <a:buAutoNum type="arabicPeriod"/>
            </a:pPr>
            <a:r>
              <a:rPr lang="en-US" altLang="en-US" b="1" dirty="0">
                <a:solidFill>
                  <a:schemeClr val="tx1"/>
                </a:solidFill>
                <a:cs typeface="Gotham Book" pitchFamily="50" charset="0"/>
              </a:rPr>
              <a:t>Now, go to </a:t>
            </a:r>
            <a:r>
              <a:rPr lang="en-US" altLang="en-US" b="1" u="sng" dirty="0">
                <a:solidFill>
                  <a:schemeClr val="tx1"/>
                </a:solidFill>
                <a:cs typeface="Gotham Book" pitchFamily="50" charset="0"/>
              </a:rPr>
              <a:t>http://www.etdadmin.com/grad.msu</a:t>
            </a:r>
            <a:r>
              <a:rPr lang="en-US" altLang="en-US" b="1" dirty="0">
                <a:solidFill>
                  <a:schemeClr val="tx1"/>
                </a:solidFill>
                <a:cs typeface="Gotham Book" pitchFamily="50" charset="0"/>
              </a:rPr>
              <a:t> and follow the directions for submitting your thesis/dissertation to Michigan State University via ProQuest/UMI.</a:t>
            </a:r>
            <a:endParaRPr lang="en-US" altLang="en-US" dirty="0">
              <a:solidFill>
                <a:schemeClr val="tx1"/>
              </a:solidFill>
              <a:cs typeface="Gotham Book" pitchFamily="50" charset="0"/>
            </a:endParaRPr>
          </a:p>
          <a:p>
            <a:endParaRPr lang="en-US" altLang="en-US" dirty="0"/>
          </a:p>
        </p:txBody>
      </p:sp>
      <p:sp>
        <p:nvSpPr>
          <p:cNvPr id="5" name="Arrow: Right 4" descr="Image of an arrow indicating item number 3 in the list of tasks to complete.">
            <a:extLst>
              <a:ext uri="{FF2B5EF4-FFF2-40B4-BE49-F238E27FC236}">
                <a16:creationId xmlns:a16="http://schemas.microsoft.com/office/drawing/2014/main" id="{9C5C4ECE-B5F8-EE3D-B99E-C28DDA450EF1}"/>
              </a:ext>
            </a:extLst>
          </p:cNvPr>
          <p:cNvSpPr/>
          <p:nvPr/>
        </p:nvSpPr>
        <p:spPr>
          <a:xfrm>
            <a:off x="546370" y="3048000"/>
            <a:ext cx="11430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347370695"/>
      </p:ext>
    </p:extLst>
  </p:cSld>
  <p:clrMapOvr>
    <a:masterClrMapping/>
  </p:clrMapOvr>
  <mc:AlternateContent xmlns:mc="http://schemas.openxmlformats.org/markup-compatibility/2006" xmlns:p14="http://schemas.microsoft.com/office/powerpoint/2010/main">
    <mc:Choice Requires="p14">
      <p:transition p14:dur="0" advTm="17095"/>
    </mc:Choice>
    <mc:Fallback xmlns="">
      <p:transition advTm="170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1051561"/>
          </a:xfrm>
        </p:spPr>
        <p:txBody>
          <a:bodyPr/>
          <a:lstStyle/>
          <a:p>
            <a:pPr algn="ctr"/>
            <a:r>
              <a:rPr lang="en-US" b="1" dirty="0">
                <a:solidFill>
                  <a:schemeClr val="tx1"/>
                </a:solidFill>
                <a:latin typeface="+mn-lt"/>
                <a:cs typeface="Gotham Book" pitchFamily="50" charset="0"/>
              </a:rPr>
              <a:t>Who is this for?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cs typeface="Gotham Book" pitchFamily="50" charset="0"/>
              </a:rPr>
              <a:t>These requirements apply to </a:t>
            </a:r>
            <a:r>
              <a:rPr lang="en-US" sz="2800" u="sng" dirty="0">
                <a:solidFill>
                  <a:schemeClr val="tx1"/>
                </a:solidFill>
                <a:cs typeface="Gotham Book" pitchFamily="50" charset="0"/>
              </a:rPr>
              <a:t>all</a:t>
            </a:r>
            <a:r>
              <a:rPr lang="en-US" sz="2800" dirty="0">
                <a:solidFill>
                  <a:schemeClr val="tx1"/>
                </a:solidFill>
                <a:cs typeface="Gotham Book" pitchFamily="50" charset="0"/>
              </a:rPr>
              <a:t> Ph.D. dissertations and </a:t>
            </a:r>
            <a:r>
              <a:rPr lang="en-US" sz="2800" u="sng" dirty="0">
                <a:solidFill>
                  <a:srgbClr val="FF0000"/>
                </a:solidFill>
                <a:cs typeface="Gotham Book" pitchFamily="50" charset="0"/>
              </a:rPr>
              <a:t>all</a:t>
            </a:r>
            <a:r>
              <a:rPr lang="en-US" sz="2800" dirty="0">
                <a:solidFill>
                  <a:srgbClr val="FF0000"/>
                </a:solidFill>
                <a:cs typeface="Gotham Book" pitchFamily="50" charset="0"/>
              </a:rPr>
              <a:t> “Plan A” Master’s theses.</a:t>
            </a:r>
          </a:p>
          <a:p>
            <a:pPr>
              <a:buFont typeface="Arial" panose="020B0604020202020204" pitchFamily="34" charset="0"/>
              <a:buChar char="•"/>
            </a:pPr>
            <a:endParaRPr lang="en-US" sz="2800" u="sng" dirty="0">
              <a:solidFill>
                <a:schemeClr val="tx2"/>
              </a:solidFill>
              <a:cs typeface="Gotham Book" pitchFamily="50" charset="0"/>
            </a:endParaRPr>
          </a:p>
          <a:p>
            <a:pPr>
              <a:buFont typeface="Arial" panose="020B0604020202020204" pitchFamily="34" charset="0"/>
              <a:buChar char="•"/>
            </a:pPr>
            <a:r>
              <a:rPr lang="en-US" sz="2800" dirty="0">
                <a:solidFill>
                  <a:schemeClr val="tx1"/>
                </a:solidFill>
                <a:cs typeface="Gotham Book" pitchFamily="50" charset="0"/>
              </a:rPr>
              <a:t>“Plan B” Master’s students should contact their department regarding their papers.  </a:t>
            </a:r>
            <a:r>
              <a:rPr lang="en-US" sz="2800" dirty="0">
                <a:solidFill>
                  <a:srgbClr val="FF0000"/>
                </a:solidFill>
                <a:cs typeface="Gotham Book" pitchFamily="50" charset="0"/>
              </a:rPr>
              <a:t>“Plan B” theses DO NOT get submitted through ProQuest.</a:t>
            </a:r>
          </a:p>
        </p:txBody>
      </p:sp>
    </p:spTree>
    <p:extLst>
      <p:ext uri="{BB962C8B-B14F-4D97-AF65-F5344CB8AC3E}">
        <p14:creationId xmlns:p14="http://schemas.microsoft.com/office/powerpoint/2010/main" val="1435322200"/>
      </p:ext>
    </p:extLst>
  </p:cSld>
  <p:clrMapOvr>
    <a:masterClrMapping/>
  </p:clrMapOvr>
  <mc:AlternateContent xmlns:mc="http://schemas.openxmlformats.org/markup-compatibility/2006" xmlns:p14="http://schemas.microsoft.com/office/powerpoint/2010/main">
    <mc:Choice Requires="p14">
      <p:transition p14:dur="0" advTm="17914"/>
    </mc:Choice>
    <mc:Fallback xmlns="">
      <p:transition advTm="17914"/>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Grp="1" noChangeArrowheads="1"/>
          </p:cNvSpPr>
          <p:nvPr>
            <p:ph type="title" idx="4294967295"/>
          </p:nvPr>
        </p:nvSpPr>
        <p:spPr bwMode="auto">
          <a:xfrm>
            <a:off x="0" y="228600"/>
            <a:ext cx="9144000" cy="14465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457200" indent="-457200"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457200" marR="0" lvl="0" indent="-457200" algn="ctr" defTabSz="4572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mn-lt"/>
                <a:ea typeface="+mn-ea"/>
                <a:cs typeface="Gotham Book" pitchFamily="50" charset="0"/>
              </a:rPr>
              <a:t>Graduate School Exit Survey</a:t>
            </a:r>
          </a:p>
          <a:p>
            <a:pPr marL="457200" marR="0" lvl="0" indent="-457200" algn="ctr" defTabSz="4572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mn-lt"/>
                <a:ea typeface="+mn-ea"/>
                <a:cs typeface="Gotham Book" pitchFamily="50" charset="0"/>
              </a:rPr>
              <a:t> On-line Instructions</a:t>
            </a:r>
            <a:endParaRPr kumimoji="0" lang="en-US" altLang="en-US" sz="3200" b="1" i="0" u="none" strike="noStrike" kern="1200" cap="none" spc="0" normalizeH="0" baseline="0" noProof="0" dirty="0">
              <a:ln>
                <a:noFill/>
              </a:ln>
              <a:solidFill>
                <a:srgbClr val="000000"/>
              </a:solidFill>
              <a:effectLst/>
              <a:uLnTx/>
              <a:uFillTx/>
              <a:latin typeface="+mn-lt"/>
              <a:ea typeface="+mn-ea"/>
              <a:cs typeface="+mn-cs"/>
            </a:endParaRPr>
          </a:p>
        </p:txBody>
      </p:sp>
      <p:sp>
        <p:nvSpPr>
          <p:cNvPr id="44035" name="Text Box 5"/>
          <p:cNvSpPr txBox="1">
            <a:spLocks noChangeArrowheads="1"/>
          </p:cNvSpPr>
          <p:nvPr/>
        </p:nvSpPr>
        <p:spPr bwMode="auto">
          <a:xfrm>
            <a:off x="381000" y="1828800"/>
            <a:ext cx="8382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indent="0" eaLnBrk="1" fontAlgn="base" hangingPunct="1">
              <a:spcBef>
                <a:spcPct val="0"/>
              </a:spcBef>
              <a:spcAft>
                <a:spcPct val="0"/>
              </a:spcAft>
            </a:pPr>
            <a:r>
              <a:rPr lang="en-US" altLang="en-US" sz="2100" dirty="0">
                <a:latin typeface="+mn-lt"/>
                <a:cs typeface="Gotham Book" pitchFamily="50" charset="0"/>
              </a:rPr>
              <a:t>Your participation in this survey is important and it is greatly appreciated by the Graduate School. The Graduate School uses data from this survey when reviewing graduate programs and to guide decisions about services and initiatives for graduate students.</a:t>
            </a:r>
          </a:p>
          <a:p>
            <a:pPr eaLnBrk="1" fontAlgn="base" hangingPunct="1">
              <a:spcBef>
                <a:spcPct val="0"/>
              </a:spcBef>
              <a:spcAft>
                <a:spcPct val="0"/>
              </a:spcAft>
            </a:pPr>
            <a:r>
              <a:rPr lang="en-US" altLang="en-US" sz="2100" dirty="0">
                <a:solidFill>
                  <a:srgbClr val="C00000"/>
                </a:solidFill>
                <a:latin typeface="+mn-lt"/>
                <a:cs typeface="Gotham Book" pitchFamily="50" charset="0"/>
              </a:rPr>
              <a:t>  </a:t>
            </a:r>
          </a:p>
          <a:p>
            <a:pPr indent="0" eaLnBrk="1" fontAlgn="base" hangingPunct="1">
              <a:spcBef>
                <a:spcPct val="0"/>
              </a:spcBef>
              <a:spcAft>
                <a:spcPct val="0"/>
              </a:spcAft>
            </a:pPr>
            <a:r>
              <a:rPr lang="en-US" altLang="en-US" sz="2100" u="sng" dirty="0">
                <a:latin typeface="+mn-lt"/>
                <a:cs typeface="Gotham Book" pitchFamily="50" charset="0"/>
              </a:rPr>
              <a:t>Only students who have applied for graduation will have access to the online survey and the identity of all respondents will be kept confidential. </a:t>
            </a:r>
          </a:p>
          <a:p>
            <a:pPr eaLnBrk="1" fontAlgn="base" hangingPunct="1">
              <a:spcBef>
                <a:spcPct val="0"/>
              </a:spcBef>
              <a:spcAft>
                <a:spcPct val="0"/>
              </a:spcAft>
            </a:pPr>
            <a:endParaRPr lang="en-US" altLang="en-US" sz="2100" b="1" dirty="0">
              <a:solidFill>
                <a:srgbClr val="000000"/>
              </a:solidFill>
              <a:latin typeface="+mn-lt"/>
              <a:cs typeface="Gotham Book" pitchFamily="50" charset="0"/>
            </a:endParaRPr>
          </a:p>
          <a:p>
            <a:pPr algn="ctr" fontAlgn="base">
              <a:spcBef>
                <a:spcPct val="0"/>
              </a:spcBef>
              <a:spcAft>
                <a:spcPct val="0"/>
              </a:spcAft>
            </a:pPr>
            <a:r>
              <a:rPr lang="en-US" altLang="en-US" sz="2100" dirty="0">
                <a:latin typeface="+mn-lt"/>
                <a:cs typeface="Gotham Book" pitchFamily="50" charset="0"/>
              </a:rPr>
              <a:t>Survey websites: </a:t>
            </a:r>
          </a:p>
          <a:p>
            <a:pPr lvl="1" fontAlgn="base">
              <a:spcBef>
                <a:spcPct val="0"/>
              </a:spcBef>
              <a:spcAft>
                <a:spcPct val="0"/>
              </a:spcAft>
            </a:pPr>
            <a:r>
              <a:rPr lang="en-US" altLang="en-US" sz="2100" dirty="0">
                <a:latin typeface="+mn-lt"/>
                <a:cs typeface="Gotham Book" pitchFamily="50" charset="0"/>
              </a:rPr>
              <a:t>Doctoral Students: </a:t>
            </a:r>
            <a:r>
              <a:rPr lang="en-US" altLang="en-US" sz="2100" u="sng" dirty="0">
                <a:solidFill>
                  <a:srgbClr val="002060"/>
                </a:solidFill>
                <a:latin typeface="+mn-lt"/>
                <a:cs typeface="Gotham Book" pitchFamily="50" charset="0"/>
                <a:hlinkClick r:id="rId3"/>
              </a:rPr>
              <a:t>https://www.egr.msu.edu/doctoral/survey  </a:t>
            </a:r>
            <a:r>
              <a:rPr lang="en-US" altLang="en-US" sz="2100" u="sng" dirty="0">
                <a:solidFill>
                  <a:srgbClr val="002060"/>
                </a:solidFill>
                <a:latin typeface="+mn-lt"/>
                <a:cs typeface="Gotham Book" pitchFamily="50" charset="0"/>
              </a:rPr>
              <a:t>  </a:t>
            </a:r>
            <a:endParaRPr lang="en-US" altLang="en-US" sz="2100" dirty="0">
              <a:solidFill>
                <a:srgbClr val="002060"/>
              </a:solidFill>
              <a:latin typeface="+mn-lt"/>
              <a:cs typeface="Gotham Book" pitchFamily="50" charset="0"/>
            </a:endParaRPr>
          </a:p>
          <a:p>
            <a:pPr lvl="1" fontAlgn="base">
              <a:spcBef>
                <a:spcPct val="0"/>
              </a:spcBef>
              <a:spcAft>
                <a:spcPct val="0"/>
              </a:spcAft>
            </a:pPr>
            <a:r>
              <a:rPr lang="en-US" altLang="en-US" sz="2100" dirty="0">
                <a:latin typeface="+mn-lt"/>
                <a:cs typeface="Gotham Book" pitchFamily="50" charset="0"/>
              </a:rPr>
              <a:t>Master’s Students: </a:t>
            </a:r>
            <a:r>
              <a:rPr lang="en-US" altLang="en-US" sz="2100" u="sng" dirty="0">
                <a:solidFill>
                  <a:srgbClr val="002060"/>
                </a:solidFill>
                <a:latin typeface="+mn-lt"/>
                <a:cs typeface="Gotham Book" pitchFamily="50" charset="0"/>
                <a:hlinkClick r:id="rId4"/>
              </a:rPr>
              <a:t>https://msu.12twenty.com</a:t>
            </a:r>
            <a:r>
              <a:rPr lang="en-US" altLang="en-US" sz="2100" u="sng" dirty="0">
                <a:solidFill>
                  <a:srgbClr val="002060"/>
                </a:solidFill>
                <a:latin typeface="+mn-lt"/>
                <a:cs typeface="Gotham Book" pitchFamily="50" charset="0"/>
              </a:rPr>
              <a:t> </a:t>
            </a:r>
            <a:endParaRPr lang="en-US" altLang="en-US" sz="2100" dirty="0">
              <a:solidFill>
                <a:srgbClr val="002060"/>
              </a:solidFill>
              <a:latin typeface="+mn-lt"/>
              <a:cs typeface="Gotham Book" pitchFamily="50" charset="0"/>
            </a:endParaRPr>
          </a:p>
          <a:p>
            <a:pPr eaLnBrk="1" fontAlgn="base" hangingPunct="1">
              <a:spcBef>
                <a:spcPct val="0"/>
              </a:spcBef>
              <a:spcAft>
                <a:spcPct val="0"/>
              </a:spcAft>
            </a:pPr>
            <a:endParaRPr lang="en-US" altLang="en-US" sz="2400" b="1" dirty="0">
              <a:solidFill>
                <a:srgbClr val="C00000"/>
              </a:solidFill>
              <a:latin typeface="Gotham Book" pitchFamily="50" charset="0"/>
              <a:cs typeface="Gotham Book" pitchFamily="50" charset="0"/>
            </a:endParaRPr>
          </a:p>
        </p:txBody>
      </p:sp>
    </p:spTree>
    <p:extLst>
      <p:ext uri="{BB962C8B-B14F-4D97-AF65-F5344CB8AC3E}">
        <p14:creationId xmlns:p14="http://schemas.microsoft.com/office/powerpoint/2010/main" val="1843365071"/>
      </p:ext>
    </p:extLst>
  </p:cSld>
  <p:clrMapOvr>
    <a:masterClrMapping/>
  </p:clrMapOvr>
  <mc:AlternateContent xmlns:mc="http://schemas.openxmlformats.org/markup-compatibility/2006" xmlns:p14="http://schemas.microsoft.com/office/powerpoint/2010/main">
    <mc:Choice Requires="p14">
      <p:transition p14:dur="0" advTm="20969"/>
    </mc:Choice>
    <mc:Fallback xmlns="">
      <p:transition advTm="20969"/>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A775-98B3-42D8-9F64-302D115643DA}"/>
              </a:ext>
            </a:extLst>
          </p:cNvPr>
          <p:cNvSpPr txBox="1">
            <a:spLocks noGrp="1"/>
          </p:cNvSpPr>
          <p:nvPr>
            <p:ph type="title" idx="4294967295"/>
          </p:nvPr>
        </p:nvSpPr>
        <p:spPr>
          <a:xfrm>
            <a:off x="0" y="609600"/>
            <a:ext cx="914400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mn-lt"/>
                <a:ea typeface="+mn-ea"/>
                <a:cs typeface="Gotham Book" pitchFamily="50" charset="0"/>
              </a:rPr>
              <a:t>EVERY </a:t>
            </a:r>
            <a:r>
              <a:rPr kumimoji="0" lang="en-US" altLang="en-US" sz="3600" b="1" i="0" u="sng" strike="noStrike" kern="1200" cap="none" spc="0" normalizeH="0" baseline="0" noProof="0" dirty="0">
                <a:ln>
                  <a:noFill/>
                </a:ln>
                <a:solidFill>
                  <a:srgbClr val="000000"/>
                </a:solidFill>
                <a:effectLst/>
                <a:uLnTx/>
                <a:uFillTx/>
                <a:latin typeface="+mn-lt"/>
                <a:ea typeface="+mn-ea"/>
                <a:cs typeface="Gotham Book" pitchFamily="50" charset="0"/>
              </a:rPr>
              <a:t>DOCTORAL</a:t>
            </a:r>
            <a:r>
              <a:rPr kumimoji="0" lang="en-US" altLang="en-US" sz="3600" b="1" i="0" u="none" strike="noStrike" kern="1200" cap="none" spc="0" normalizeH="0" baseline="0" noProof="0" dirty="0">
                <a:ln>
                  <a:noFill/>
                </a:ln>
                <a:solidFill>
                  <a:srgbClr val="000000"/>
                </a:solidFill>
                <a:effectLst/>
                <a:uLnTx/>
                <a:uFillTx/>
                <a:latin typeface="+mn-lt"/>
                <a:ea typeface="+mn-ea"/>
                <a:cs typeface="Gotham Book" pitchFamily="50" charset="0"/>
              </a:rPr>
              <a:t> STUDENT MUST COMPLETE THE FOLLOWING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1">
            <a:extLst>
              <a:ext uri="{FF2B5EF4-FFF2-40B4-BE49-F238E27FC236}">
                <a16:creationId xmlns:a16="http://schemas.microsoft.com/office/drawing/2014/main" id="{5CF0228E-DFE2-5388-835F-E74E967E0F81}"/>
              </a:ext>
            </a:extLst>
          </p:cNvPr>
          <p:cNvSpPr txBox="1">
            <a:spLocks/>
          </p:cNvSpPr>
          <p:nvPr/>
        </p:nvSpPr>
        <p:spPr>
          <a:xfrm>
            <a:off x="1981200" y="2117732"/>
            <a:ext cx="7010400" cy="4254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Tx/>
              <a:buAutoNum type="arabicPeriod"/>
            </a:pPr>
            <a:r>
              <a:rPr lang="en-US" altLang="en-US" b="1" dirty="0">
                <a:solidFill>
                  <a:schemeClr val="tx1"/>
                </a:solidFill>
              </a:rPr>
              <a:t> </a:t>
            </a:r>
            <a:r>
              <a:rPr lang="en-US" altLang="en-US" b="1" dirty="0">
                <a:solidFill>
                  <a:schemeClr val="tx1"/>
                </a:solidFill>
                <a:cs typeface="Gotham Book" pitchFamily="50" charset="0"/>
              </a:rPr>
              <a:t>Prepare your document using the current formatting guide                 </a:t>
            </a:r>
            <a:r>
              <a:rPr lang="en-US" altLang="en-US" sz="1800" b="1" dirty="0">
                <a:solidFill>
                  <a:schemeClr val="tx1"/>
                </a:solidFill>
                <a:cs typeface="Gotham Book" pitchFamily="50" charset="0"/>
              </a:rPr>
              <a:t>(Available at </a:t>
            </a:r>
            <a:r>
              <a:rPr lang="en-US" altLang="en-US" sz="1800" b="1" dirty="0">
                <a:solidFill>
                  <a:schemeClr val="tx1"/>
                </a:solidFill>
                <a:cs typeface="Gotham Book" pitchFamily="50" charset="0"/>
                <a:hlinkClick r:id="rId3"/>
              </a:rPr>
              <a:t>https://grad.msu.edu/etd</a:t>
            </a:r>
            <a:r>
              <a:rPr lang="en-US" altLang="en-US" sz="1800" b="1" dirty="0">
                <a:solidFill>
                  <a:schemeClr val="tx1"/>
                </a:solidFill>
                <a:cs typeface="Gotham Book" pitchFamily="50" charset="0"/>
              </a:rPr>
              <a:t>)</a:t>
            </a:r>
            <a:endParaRPr lang="en-US" altLang="en-US" sz="1800" b="1" i="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Submit Your </a:t>
            </a:r>
            <a:r>
              <a:rPr lang="en-US" altLang="en-US" b="1" u="sng" dirty="0">
                <a:solidFill>
                  <a:schemeClr val="tx1"/>
                </a:solidFill>
                <a:cs typeface="Gotham Book" pitchFamily="50" charset="0"/>
              </a:rPr>
              <a:t>Approval Form</a:t>
            </a:r>
            <a:r>
              <a:rPr lang="en-US" altLang="en-US" b="1" dirty="0">
                <a:solidFill>
                  <a:schemeClr val="tx1"/>
                </a:solidFill>
                <a:cs typeface="Gotham Book" pitchFamily="50" charset="0"/>
              </a:rPr>
              <a:t> to the Graduate School  (All students)</a:t>
            </a:r>
          </a:p>
          <a:p>
            <a:pPr>
              <a:buFontTx/>
              <a:buAutoNum type="arabicPeriod"/>
            </a:pPr>
            <a:r>
              <a:rPr lang="en-US" altLang="en-US" b="1" dirty="0">
                <a:solidFill>
                  <a:schemeClr val="tx1"/>
                </a:solidFill>
                <a:cs typeface="Gotham Book" pitchFamily="50" charset="0"/>
              </a:rPr>
              <a:t>Complete the </a:t>
            </a:r>
            <a:r>
              <a:rPr lang="en-US" altLang="en-US" b="1" u="sng" dirty="0">
                <a:solidFill>
                  <a:schemeClr val="tx1"/>
                </a:solidFill>
                <a:cs typeface="Gotham Book" pitchFamily="50" charset="0"/>
              </a:rPr>
              <a:t>Graduate School Exit Survey </a:t>
            </a:r>
            <a:r>
              <a:rPr lang="en-US" altLang="en-US" b="1" dirty="0">
                <a:solidFill>
                  <a:schemeClr val="tx1"/>
                </a:solidFill>
                <a:cs typeface="Gotham Book" pitchFamily="50" charset="0"/>
              </a:rPr>
              <a:t>(All students)</a:t>
            </a:r>
            <a:endParaRPr lang="en-US" altLang="en-US" b="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Doctoral students must complete the Survey of Earned Doctorates (SED) online</a:t>
            </a:r>
          </a:p>
          <a:p>
            <a:pPr>
              <a:buFontTx/>
              <a:buAutoNum type="arabicPeriod"/>
            </a:pPr>
            <a:r>
              <a:rPr lang="en-US" altLang="en-US" b="1" dirty="0">
                <a:solidFill>
                  <a:schemeClr val="tx1"/>
                </a:solidFill>
                <a:cs typeface="Gotham Book" pitchFamily="50" charset="0"/>
              </a:rPr>
              <a:t>Now, go to </a:t>
            </a:r>
            <a:r>
              <a:rPr lang="en-US" altLang="en-US" b="1" u="sng" dirty="0">
                <a:solidFill>
                  <a:schemeClr val="tx1"/>
                </a:solidFill>
                <a:cs typeface="Gotham Book" pitchFamily="50" charset="0"/>
              </a:rPr>
              <a:t>http://www.etdadmin.com/grad.msu</a:t>
            </a:r>
            <a:r>
              <a:rPr lang="en-US" altLang="en-US" b="1" dirty="0">
                <a:solidFill>
                  <a:schemeClr val="tx1"/>
                </a:solidFill>
                <a:cs typeface="Gotham Book" pitchFamily="50" charset="0"/>
              </a:rPr>
              <a:t> and follow the directions for submitting your thesis/dissertation to Michigan State University via ProQuest/UMI.</a:t>
            </a:r>
            <a:endParaRPr lang="en-US" altLang="en-US" dirty="0">
              <a:solidFill>
                <a:schemeClr val="tx1"/>
              </a:solidFill>
              <a:cs typeface="Gotham Book" pitchFamily="50" charset="0"/>
            </a:endParaRPr>
          </a:p>
          <a:p>
            <a:endParaRPr lang="en-US" altLang="en-US" dirty="0"/>
          </a:p>
        </p:txBody>
      </p:sp>
      <p:sp>
        <p:nvSpPr>
          <p:cNvPr id="5" name="Arrow: Right 4" descr="Image of an arrow indicating item number 4 in the list of tasks to complete.">
            <a:extLst>
              <a:ext uri="{FF2B5EF4-FFF2-40B4-BE49-F238E27FC236}">
                <a16:creationId xmlns:a16="http://schemas.microsoft.com/office/drawing/2014/main" id="{223BAC8B-692C-5C6C-C281-1AACE1E9F6D2}"/>
              </a:ext>
            </a:extLst>
          </p:cNvPr>
          <p:cNvSpPr/>
          <p:nvPr/>
        </p:nvSpPr>
        <p:spPr>
          <a:xfrm>
            <a:off x="609600" y="3962400"/>
            <a:ext cx="11430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501568826"/>
      </p:ext>
    </p:extLst>
  </p:cSld>
  <p:clrMapOvr>
    <a:masterClrMapping/>
  </p:clrMapOvr>
  <mc:AlternateContent xmlns:mc="http://schemas.openxmlformats.org/markup-compatibility/2006" xmlns:p14="http://schemas.microsoft.com/office/powerpoint/2010/main">
    <mc:Choice Requires="p14">
      <p:transition p14:dur="0" advTm="10667"/>
    </mc:Choice>
    <mc:Fallback xmlns="">
      <p:transition advTm="10667"/>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295400"/>
            <a:ext cx="8229600" cy="1143000"/>
          </a:xfrm>
        </p:spPr>
        <p:txBody>
          <a:bodyPr>
            <a:normAutofit/>
          </a:bodyPr>
          <a:lstStyle/>
          <a:p>
            <a:pPr algn="ctr"/>
            <a:r>
              <a:rPr lang="en-US" altLang="en-US" sz="4800" b="1" dirty="0">
                <a:solidFill>
                  <a:schemeClr val="bg1"/>
                </a:solidFill>
                <a:cs typeface="Arial" charset="0"/>
              </a:rPr>
              <a:t>Survey of Earned Doctorates (SED) </a:t>
            </a:r>
            <a:endParaRPr lang="en-US" altLang="en-US" sz="4800" dirty="0">
              <a:solidFill>
                <a:schemeClr val="bg1"/>
              </a:solidFill>
              <a:cs typeface="Arial" charset="0"/>
            </a:endParaRPr>
          </a:p>
        </p:txBody>
      </p:sp>
      <p:sp>
        <p:nvSpPr>
          <p:cNvPr id="3" name="Content Placeholder 2"/>
          <p:cNvSpPr>
            <a:spLocks noGrp="1"/>
          </p:cNvSpPr>
          <p:nvPr>
            <p:ph idx="1"/>
          </p:nvPr>
        </p:nvSpPr>
        <p:spPr>
          <a:xfrm>
            <a:off x="457200" y="1905000"/>
            <a:ext cx="8229600" cy="4953000"/>
          </a:xfrm>
        </p:spPr>
        <p:txBody>
          <a:bodyPr/>
          <a:lstStyle/>
          <a:p>
            <a:pPr>
              <a:defRPr/>
            </a:pPr>
            <a:endParaRPr lang="en-US" sz="2400" dirty="0"/>
          </a:p>
          <a:p>
            <a:pPr>
              <a:buFont typeface="Arial" panose="020B0604020202020204" pitchFamily="34" charset="0"/>
              <a:buChar char="•"/>
              <a:defRPr/>
            </a:pPr>
            <a:r>
              <a:rPr lang="en-US" sz="3600" dirty="0">
                <a:solidFill>
                  <a:schemeClr val="tx1"/>
                </a:solidFill>
                <a:cs typeface="Gotham Book" pitchFamily="50" charset="0"/>
              </a:rPr>
              <a:t>Go to </a:t>
            </a:r>
            <a:r>
              <a:rPr lang="en-US" sz="3600" dirty="0">
                <a:solidFill>
                  <a:schemeClr val="tx1"/>
                </a:solidFill>
                <a:cs typeface="Gotham Book" pitchFamily="50" charset="0"/>
                <a:hlinkClick r:id="rId3"/>
              </a:rPr>
              <a:t>https://sed-ncses.org</a:t>
            </a:r>
            <a:r>
              <a:rPr lang="en-US" sz="3600" dirty="0">
                <a:solidFill>
                  <a:schemeClr val="tx1"/>
                </a:solidFill>
                <a:cs typeface="Gotham Book" pitchFamily="50" charset="0"/>
              </a:rPr>
              <a:t> and complete the registration process.</a:t>
            </a:r>
          </a:p>
          <a:p>
            <a:pPr>
              <a:buFont typeface="Arial" panose="020B0604020202020204" pitchFamily="34" charset="0"/>
              <a:buChar char="•"/>
              <a:defRPr/>
            </a:pPr>
            <a:endParaRPr lang="en-US" sz="3600" dirty="0">
              <a:solidFill>
                <a:schemeClr val="tx1"/>
              </a:solidFill>
            </a:endParaRPr>
          </a:p>
          <a:p>
            <a:pPr>
              <a:buFont typeface="Arial" panose="020B0604020202020204" pitchFamily="34" charset="0"/>
              <a:buChar char="•"/>
              <a:defRPr/>
            </a:pPr>
            <a:r>
              <a:rPr lang="en-US" sz="3600" dirty="0">
                <a:solidFill>
                  <a:schemeClr val="tx1"/>
                </a:solidFill>
                <a:cs typeface="Gotham Book" pitchFamily="50" charset="0"/>
              </a:rPr>
              <a:t>You will be sent an email with a PIN, a password and a link to the web survey.</a:t>
            </a:r>
          </a:p>
          <a:p>
            <a:pPr>
              <a:defRPr/>
            </a:pPr>
            <a:endParaRPr lang="en-US" sz="2400" dirty="0"/>
          </a:p>
        </p:txBody>
      </p:sp>
      <p:sp>
        <p:nvSpPr>
          <p:cNvPr id="2" name="Rectangle 1"/>
          <p:cNvSpPr/>
          <p:nvPr/>
        </p:nvSpPr>
        <p:spPr>
          <a:xfrm>
            <a:off x="0" y="609600"/>
            <a:ext cx="9144000" cy="646331"/>
          </a:xfrm>
          <a:prstGeom prst="rect">
            <a:avLst/>
          </a:prstGeom>
        </p:spPr>
        <p:txBody>
          <a:bodyPr wrap="square">
            <a:spAutoFit/>
          </a:bodyPr>
          <a:lstStyle/>
          <a:p>
            <a:pPr algn="ctr"/>
            <a:r>
              <a:rPr lang="en-US" altLang="en-US" sz="3600" b="1" dirty="0">
                <a:cs typeface="Gotham Book" pitchFamily="50" charset="0"/>
              </a:rPr>
              <a:t>Survey of Earned Doctorates (SED) online</a:t>
            </a:r>
            <a:endParaRPr lang="en-US" sz="3600" dirty="0">
              <a:cs typeface="Gotham Book" pitchFamily="50" charset="0"/>
            </a:endParaRPr>
          </a:p>
        </p:txBody>
      </p:sp>
    </p:spTree>
    <p:extLst>
      <p:ext uri="{BB962C8B-B14F-4D97-AF65-F5344CB8AC3E}">
        <p14:creationId xmlns:p14="http://schemas.microsoft.com/office/powerpoint/2010/main" val="1051245561"/>
      </p:ext>
    </p:extLst>
  </p:cSld>
  <p:clrMapOvr>
    <a:masterClrMapping/>
  </p:clrMapOvr>
  <mc:AlternateContent xmlns:mc="http://schemas.openxmlformats.org/markup-compatibility/2006" xmlns:p14="http://schemas.microsoft.com/office/powerpoint/2010/main">
    <mc:Choice Requires="p14">
      <p:transition p14:dur="0" advTm="10612"/>
    </mc:Choice>
    <mc:Fallback xmlns="">
      <p:transition advTm="1061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0" y="533400"/>
            <a:ext cx="9144000" cy="8223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4000" b="1" i="0" u="none" strike="noStrike" kern="1200" cap="none" spc="-50" normalizeH="0" baseline="0" noProof="0" dirty="0">
                <a:ln>
                  <a:noFill/>
                </a:ln>
                <a:solidFill>
                  <a:schemeClr val="tx1"/>
                </a:solidFill>
                <a:effectLst/>
                <a:uLnTx/>
                <a:uFillTx/>
                <a:latin typeface="+mn-lt"/>
                <a:ea typeface="+mj-ea"/>
                <a:cs typeface="Gotham Book" pitchFamily="50" charset="0"/>
              </a:rPr>
              <a:t>Survey of Earned Doctorates (SED)</a:t>
            </a:r>
            <a:endParaRPr kumimoji="0" lang="en-US" altLang="en-US" sz="4000" b="0" i="0" u="none" strike="noStrike" kern="1200" cap="none" spc="-50" normalizeH="0" baseline="0" noProof="0" dirty="0">
              <a:ln>
                <a:noFill/>
              </a:ln>
              <a:solidFill>
                <a:schemeClr val="tx1"/>
              </a:solidFill>
              <a:effectLst/>
              <a:uLnTx/>
              <a:uFillTx/>
              <a:latin typeface="+mn-lt"/>
              <a:ea typeface="+mj-ea"/>
              <a:cs typeface="Gotham Book" pitchFamily="50" charset="0"/>
            </a:endParaRPr>
          </a:p>
        </p:txBody>
      </p:sp>
      <p:sp>
        <p:nvSpPr>
          <p:cNvPr id="49155" name="Content Placeholder 3"/>
          <p:cNvSpPr>
            <a:spLocks noGrp="1"/>
          </p:cNvSpPr>
          <p:nvPr>
            <p:ph idx="4294967295"/>
          </p:nvPr>
        </p:nvSpPr>
        <p:spPr>
          <a:xfrm>
            <a:off x="495300" y="1981200"/>
            <a:ext cx="8153400" cy="3962400"/>
          </a:xfrm>
        </p:spPr>
        <p:txBody>
          <a:bodyPr>
            <a:normAutofit/>
          </a:bodyPr>
          <a:lstStyle/>
          <a:p>
            <a:pPr>
              <a:buFont typeface="Arial" panose="020B0604020202020204" pitchFamily="34" charset="0"/>
              <a:buChar char="•"/>
            </a:pPr>
            <a:r>
              <a:rPr lang="en-US" altLang="en-US" sz="2400" dirty="0">
                <a:solidFill>
                  <a:schemeClr val="tx1"/>
                </a:solidFill>
                <a:cs typeface="Gotham Book" pitchFamily="50" charset="0"/>
              </a:rPr>
              <a:t>Michigan State University </a:t>
            </a:r>
            <a:r>
              <a:rPr lang="en-US" altLang="en-US" sz="2400" u="sng" dirty="0">
                <a:solidFill>
                  <a:srgbClr val="C00000"/>
                </a:solidFill>
                <a:cs typeface="Gotham Book" pitchFamily="50" charset="0"/>
              </a:rPr>
              <a:t>REQUIRES</a:t>
            </a:r>
            <a:r>
              <a:rPr lang="en-US" altLang="en-US" sz="2400" dirty="0">
                <a:solidFill>
                  <a:srgbClr val="C00000"/>
                </a:solidFill>
                <a:cs typeface="Gotham Book" pitchFamily="50" charset="0"/>
              </a:rPr>
              <a:t> </a:t>
            </a:r>
            <a:r>
              <a:rPr lang="en-US" altLang="en-US" sz="2400" dirty="0">
                <a:solidFill>
                  <a:schemeClr val="tx1"/>
                </a:solidFill>
                <a:cs typeface="Gotham Book" pitchFamily="50" charset="0"/>
              </a:rPr>
              <a:t>verification of completion of the SED. When you submit your survey, a notification of completion will be automatically sent to the Michigan State University Graduate School Office.</a:t>
            </a:r>
          </a:p>
          <a:p>
            <a:pPr>
              <a:buFont typeface="Arial" panose="020B0604020202020204" pitchFamily="34" charset="0"/>
              <a:buChar char="•"/>
            </a:pPr>
            <a:r>
              <a:rPr lang="en-US" altLang="en-US" sz="2400" dirty="0">
                <a:solidFill>
                  <a:schemeClr val="tx1"/>
                </a:solidFill>
                <a:cs typeface="Gotham Book" pitchFamily="50" charset="0"/>
              </a:rPr>
              <a:t>It is also recommended at the end of the survey you have a copy of the ‘certificate of completion’ emailed to your own personal email for your records.</a:t>
            </a:r>
          </a:p>
        </p:txBody>
      </p:sp>
    </p:spTree>
    <p:extLst>
      <p:ext uri="{BB962C8B-B14F-4D97-AF65-F5344CB8AC3E}">
        <p14:creationId xmlns:p14="http://schemas.microsoft.com/office/powerpoint/2010/main" val="4202210039"/>
      </p:ext>
    </p:extLst>
  </p:cSld>
  <p:clrMapOvr>
    <a:masterClrMapping/>
  </p:clrMapOvr>
  <mc:AlternateContent xmlns:mc="http://schemas.openxmlformats.org/markup-compatibility/2006" xmlns:p14="http://schemas.microsoft.com/office/powerpoint/2010/main">
    <mc:Choice Requires="p14">
      <p:transition p14:dur="0" advTm="22023"/>
    </mc:Choice>
    <mc:Fallback xmlns="">
      <p:transition advTm="22023"/>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FBF04-A3C7-48D5-8A4E-941E1F9702AB}"/>
              </a:ext>
            </a:extLst>
          </p:cNvPr>
          <p:cNvSpPr txBox="1">
            <a:spLocks noGrp="1"/>
          </p:cNvSpPr>
          <p:nvPr>
            <p:ph type="title" idx="4294967295"/>
          </p:nvPr>
        </p:nvSpPr>
        <p:spPr>
          <a:xfrm>
            <a:off x="0" y="304800"/>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n-lt"/>
                <a:ea typeface="+mn-ea"/>
                <a:cs typeface="Gotham Book" pitchFamily="50" charset="0"/>
              </a:rPr>
              <a:t>EVERY STUDENT MUST COMPLETE THE FOLLOWING ITEMS </a:t>
            </a:r>
            <a:r>
              <a:rPr kumimoji="0" lang="en-US" altLang="en-US" sz="3600" b="1" i="0" u="none" strike="noStrike" kern="1200" cap="none" spc="0" normalizeH="0" baseline="0" noProof="0" dirty="0">
                <a:ln>
                  <a:noFill/>
                </a:ln>
                <a:solidFill>
                  <a:schemeClr val="bg1"/>
                </a:solidFill>
                <a:effectLst/>
                <a:uLnTx/>
                <a:uFillTx/>
                <a:latin typeface="+mn-lt"/>
                <a:ea typeface="+mn-ea"/>
                <a:cs typeface="Gotham Book" pitchFamily="50" charset="0"/>
              </a:rPr>
              <a:t>5</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1">
            <a:extLst>
              <a:ext uri="{FF2B5EF4-FFF2-40B4-BE49-F238E27FC236}">
                <a16:creationId xmlns:a16="http://schemas.microsoft.com/office/drawing/2014/main" id="{4A68F638-FD77-DF33-419B-56A4E458CE48}"/>
              </a:ext>
            </a:extLst>
          </p:cNvPr>
          <p:cNvSpPr txBox="1">
            <a:spLocks/>
          </p:cNvSpPr>
          <p:nvPr/>
        </p:nvSpPr>
        <p:spPr>
          <a:xfrm>
            <a:off x="1676400" y="1905000"/>
            <a:ext cx="7010400" cy="425426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Tx/>
              <a:buAutoNum type="arabicPeriod"/>
            </a:pPr>
            <a:r>
              <a:rPr lang="en-US" altLang="en-US" b="1" dirty="0">
                <a:solidFill>
                  <a:schemeClr val="tx1"/>
                </a:solidFill>
              </a:rPr>
              <a:t> </a:t>
            </a:r>
            <a:r>
              <a:rPr lang="en-US" altLang="en-US" b="1" dirty="0">
                <a:solidFill>
                  <a:schemeClr val="tx1"/>
                </a:solidFill>
                <a:cs typeface="Gotham Book" pitchFamily="50" charset="0"/>
              </a:rPr>
              <a:t>Prepare your document using the current formatting guide                 </a:t>
            </a:r>
            <a:r>
              <a:rPr lang="en-US" altLang="en-US" sz="1800" b="1" dirty="0">
                <a:solidFill>
                  <a:schemeClr val="tx1"/>
                </a:solidFill>
                <a:cs typeface="Gotham Book" pitchFamily="50" charset="0"/>
              </a:rPr>
              <a:t>(Available at </a:t>
            </a:r>
            <a:r>
              <a:rPr lang="en-US" altLang="en-US" sz="1800" b="1" dirty="0">
                <a:solidFill>
                  <a:schemeClr val="tx1"/>
                </a:solidFill>
                <a:cs typeface="Gotham Book" pitchFamily="50" charset="0"/>
                <a:hlinkClick r:id="rId3"/>
              </a:rPr>
              <a:t>https://grad.msu.edu/etd</a:t>
            </a:r>
            <a:r>
              <a:rPr lang="en-US" altLang="en-US" sz="1800" b="1" dirty="0">
                <a:solidFill>
                  <a:schemeClr val="tx1"/>
                </a:solidFill>
                <a:cs typeface="Gotham Book" pitchFamily="50" charset="0"/>
              </a:rPr>
              <a:t>)</a:t>
            </a:r>
            <a:endParaRPr lang="en-US" altLang="en-US" sz="1800" b="1" i="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Submit Your </a:t>
            </a:r>
            <a:r>
              <a:rPr lang="en-US" altLang="en-US" b="1" u="sng" dirty="0">
                <a:solidFill>
                  <a:schemeClr val="tx1"/>
                </a:solidFill>
                <a:cs typeface="Gotham Book" pitchFamily="50" charset="0"/>
              </a:rPr>
              <a:t>Approval Form</a:t>
            </a:r>
            <a:r>
              <a:rPr lang="en-US" altLang="en-US" b="1" dirty="0">
                <a:solidFill>
                  <a:schemeClr val="tx1"/>
                </a:solidFill>
                <a:cs typeface="Gotham Book" pitchFamily="50" charset="0"/>
              </a:rPr>
              <a:t> to the Graduate School  (All students)</a:t>
            </a:r>
          </a:p>
          <a:p>
            <a:pPr>
              <a:buFontTx/>
              <a:buAutoNum type="arabicPeriod"/>
            </a:pPr>
            <a:r>
              <a:rPr lang="en-US" altLang="en-US" b="1" dirty="0">
                <a:solidFill>
                  <a:schemeClr val="tx1"/>
                </a:solidFill>
                <a:cs typeface="Gotham Book" pitchFamily="50" charset="0"/>
              </a:rPr>
              <a:t>Complete the </a:t>
            </a:r>
            <a:r>
              <a:rPr lang="en-US" altLang="en-US" b="1" u="sng" dirty="0">
                <a:solidFill>
                  <a:schemeClr val="tx1"/>
                </a:solidFill>
                <a:cs typeface="Gotham Book" pitchFamily="50" charset="0"/>
              </a:rPr>
              <a:t>Graduate School Exit Survey </a:t>
            </a:r>
            <a:r>
              <a:rPr lang="en-US" altLang="en-US" b="1" dirty="0">
                <a:solidFill>
                  <a:schemeClr val="tx1"/>
                </a:solidFill>
                <a:cs typeface="Gotham Book" pitchFamily="50" charset="0"/>
              </a:rPr>
              <a:t>(All students)</a:t>
            </a:r>
            <a:endParaRPr lang="en-US" altLang="en-US" b="1" u="sng" dirty="0">
              <a:solidFill>
                <a:schemeClr val="tx1"/>
              </a:solidFill>
              <a:cs typeface="Gotham Book" pitchFamily="50" charset="0"/>
            </a:endParaRPr>
          </a:p>
          <a:p>
            <a:pPr>
              <a:buFontTx/>
              <a:buAutoNum type="arabicPeriod"/>
            </a:pPr>
            <a:r>
              <a:rPr lang="en-US" altLang="en-US" b="1" dirty="0">
                <a:solidFill>
                  <a:schemeClr val="tx1"/>
                </a:solidFill>
                <a:cs typeface="Gotham Book" pitchFamily="50" charset="0"/>
              </a:rPr>
              <a:t>Doctoral students must complete the Survey of Earned Doctorates (SED) online</a:t>
            </a:r>
          </a:p>
          <a:p>
            <a:pPr>
              <a:buFontTx/>
              <a:buAutoNum type="arabicPeriod"/>
            </a:pPr>
            <a:r>
              <a:rPr lang="en-US" altLang="en-US" b="1" dirty="0">
                <a:solidFill>
                  <a:schemeClr val="tx1"/>
                </a:solidFill>
                <a:cs typeface="Gotham Book" pitchFamily="50" charset="0"/>
              </a:rPr>
              <a:t>Now, go to </a:t>
            </a:r>
            <a:r>
              <a:rPr lang="en-US" altLang="en-US" b="1" u="sng" dirty="0">
                <a:solidFill>
                  <a:schemeClr val="accent2"/>
                </a:solidFill>
                <a:cs typeface="Gotham Book" pitchFamily="50" charset="0"/>
              </a:rPr>
              <a:t>http://www.etdadmin.com/grad.msu</a:t>
            </a:r>
            <a:r>
              <a:rPr lang="en-US" altLang="en-US" b="1" dirty="0">
                <a:solidFill>
                  <a:schemeClr val="accent2"/>
                </a:solidFill>
                <a:cs typeface="Gotham Book" pitchFamily="50" charset="0"/>
              </a:rPr>
              <a:t> </a:t>
            </a:r>
            <a:r>
              <a:rPr lang="en-US" altLang="en-US" b="1" dirty="0">
                <a:solidFill>
                  <a:schemeClr val="tx1"/>
                </a:solidFill>
                <a:cs typeface="Gotham Book" pitchFamily="50" charset="0"/>
              </a:rPr>
              <a:t>and follow the directions for submitting your thesis/dissertation to Michigan State University via ProQuest/UMI.</a:t>
            </a:r>
            <a:endParaRPr lang="en-US" altLang="en-US" dirty="0">
              <a:solidFill>
                <a:schemeClr val="tx1"/>
              </a:solidFill>
              <a:cs typeface="Gotham Book" pitchFamily="50" charset="0"/>
            </a:endParaRPr>
          </a:p>
          <a:p>
            <a:endParaRPr lang="en-US" altLang="en-US" dirty="0"/>
          </a:p>
        </p:txBody>
      </p:sp>
      <p:sp>
        <p:nvSpPr>
          <p:cNvPr id="4" name="Arrow: Right 3" descr="Image of an arrow indicating item number 5 in the list of tasks to complete.">
            <a:extLst>
              <a:ext uri="{FF2B5EF4-FFF2-40B4-BE49-F238E27FC236}">
                <a16:creationId xmlns:a16="http://schemas.microsoft.com/office/drawing/2014/main" id="{9143FFFA-285B-09BB-121E-11DA60A4E71B}"/>
              </a:ext>
            </a:extLst>
          </p:cNvPr>
          <p:cNvSpPr/>
          <p:nvPr/>
        </p:nvSpPr>
        <p:spPr>
          <a:xfrm>
            <a:off x="381000" y="4572000"/>
            <a:ext cx="1143000" cy="533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75560559"/>
      </p:ext>
    </p:extLst>
  </p:cSld>
  <p:clrMapOvr>
    <a:masterClrMapping/>
  </p:clrMapOvr>
  <mc:AlternateContent xmlns:mc="http://schemas.openxmlformats.org/markup-compatibility/2006" xmlns:p14="http://schemas.microsoft.com/office/powerpoint/2010/main">
    <mc:Choice Requires="p14">
      <p:transition p14:dur="0" advTm="5448"/>
    </mc:Choice>
    <mc:Fallback xmlns="">
      <p:transition advTm="5448"/>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US" altLang="en-US" dirty="0"/>
              <a:t>Screenshot of </a:t>
            </a:r>
            <a:r>
              <a:rPr lang="en-US" altLang="en-US" dirty="0" err="1"/>
              <a:t>proquest</a:t>
            </a:r>
            <a:r>
              <a:rPr lang="en-US" altLang="en-US" dirty="0"/>
              <a:t> website</a:t>
            </a:r>
          </a:p>
        </p:txBody>
      </p:sp>
      <p:pic>
        <p:nvPicPr>
          <p:cNvPr id="51203" name="Picture 4" descr="Image of a screenshot of the ProQuest website to create your ProQuest account. This is a clickable link to the website.">
            <a:hlinkClick r:id="rId3"/>
          </p:cNvPr>
          <p:cNvPicPr>
            <a:picLocks noChangeAspect="1"/>
          </p:cNvPicPr>
          <p:nvPr/>
        </p:nvPicPr>
        <p:blipFill>
          <a:blip r:embed="rId4">
            <a:extLst>
              <a:ext uri="{28A0092B-C50C-407E-A947-70E740481C1C}">
                <a14:useLocalDpi xmlns:a14="http://schemas.microsoft.com/office/drawing/2010/main" val="0"/>
              </a:ext>
            </a:extLst>
          </a:blip>
          <a:srcRect l="37" r="37"/>
          <a:stretch/>
        </p:blipFill>
        <p:spPr bwMode="auto">
          <a:xfrm>
            <a:off x="554052" y="529354"/>
            <a:ext cx="7810500" cy="584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descr="red circle around the MSU seal"/>
          <p:cNvSpPr/>
          <p:nvPr/>
        </p:nvSpPr>
        <p:spPr bwMode="auto">
          <a:xfrm>
            <a:off x="6553200" y="609600"/>
            <a:ext cx="1676400" cy="1409700"/>
          </a:xfrm>
          <a:prstGeom prst="donut">
            <a:avLst>
              <a:gd name="adj" fmla="val 5070"/>
            </a:avLst>
          </a:prstGeom>
          <a:solidFill>
            <a:srgbClr val="FF0000"/>
          </a:soli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sz="4000" dirty="0">
              <a:solidFill>
                <a:srgbClr val="FF0000"/>
              </a:solidFill>
            </a:endParaRPr>
          </a:p>
        </p:txBody>
      </p:sp>
      <p:sp>
        <p:nvSpPr>
          <p:cNvPr id="6" name="Donut 5" descr="red circle around the words Michigan State University"/>
          <p:cNvSpPr/>
          <p:nvPr/>
        </p:nvSpPr>
        <p:spPr bwMode="auto">
          <a:xfrm>
            <a:off x="3962400" y="2209800"/>
            <a:ext cx="2817798" cy="685800"/>
          </a:xfrm>
          <a:prstGeom prst="donut">
            <a:avLst>
              <a:gd name="adj" fmla="val 11106"/>
            </a:avLst>
          </a:prstGeom>
          <a:solidFill>
            <a:srgbClr val="FF0000"/>
          </a:solidFill>
          <a:ln w="9525" cap="flat" cmpd="sng" algn="ctr">
            <a:noFill/>
            <a:prstDash val="solid"/>
            <a:round/>
            <a:headEnd type="none" w="med" len="med"/>
            <a:tailEnd type="none" w="med" len="med"/>
          </a:ln>
          <a:effectLst/>
        </p:spPr>
        <p:txBody>
          <a:bodyPr/>
          <a:lstStyle/>
          <a:p>
            <a:pPr algn="ctr" fontAlgn="base">
              <a:spcBef>
                <a:spcPct val="0"/>
              </a:spcBef>
              <a:spcAft>
                <a:spcPct val="0"/>
              </a:spcAft>
              <a:defRPr/>
            </a:pPr>
            <a:endParaRPr lang="en-US" sz="4000" dirty="0">
              <a:solidFill>
                <a:srgbClr val="000000"/>
              </a:solidFill>
            </a:endParaRPr>
          </a:p>
        </p:txBody>
      </p:sp>
    </p:spTree>
    <p:extLst>
      <p:ext uri="{BB962C8B-B14F-4D97-AF65-F5344CB8AC3E}">
        <p14:creationId xmlns:p14="http://schemas.microsoft.com/office/powerpoint/2010/main" val="564064132"/>
      </p:ext>
    </p:extLst>
  </p:cSld>
  <p:clrMapOvr>
    <a:masterClrMapping/>
  </p:clrMapOvr>
  <mc:AlternateContent xmlns:mc="http://schemas.openxmlformats.org/markup-compatibility/2006" xmlns:p14="http://schemas.microsoft.com/office/powerpoint/2010/main">
    <mc:Choice Requires="p14">
      <p:transition p14:dur="0" advTm="13486"/>
    </mc:Choice>
    <mc:Fallback xmlns="">
      <p:transition advTm="1348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33400" y="228600"/>
            <a:ext cx="7833359"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Gotham Book" pitchFamily="50" charset="0"/>
              </a:rPr>
              <a:t>Instructions from ProQuest that you should read through before you begin</a:t>
            </a:r>
          </a:p>
        </p:txBody>
      </p:sp>
      <p:pic>
        <p:nvPicPr>
          <p:cNvPr id="9219" name="Picture 3" descr="Image of instructions from the ProQuest website detailing items you will need in order to create your account such as: full text of the document in PDF format, abstract, optional supplementary files, advisor and committee members' names and subject category. This information is available on the ProQuest website when you create your accou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6868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68862"/>
      </p:ext>
    </p:extLst>
  </p:cSld>
  <p:clrMapOvr>
    <a:masterClrMapping/>
  </p:clrMapOvr>
  <mc:AlternateContent xmlns:mc="http://schemas.openxmlformats.org/markup-compatibility/2006" xmlns:p14="http://schemas.microsoft.com/office/powerpoint/2010/main">
    <mc:Choice Requires="p14">
      <p:transition p14:dur="0" advTm="11854"/>
    </mc:Choice>
    <mc:Fallback xmlns="">
      <p:transition advTm="11854"/>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52400"/>
            <a:ext cx="8229600" cy="838200"/>
          </a:xfrm>
        </p:spPr>
        <p:txBody>
          <a:bodyPr/>
          <a:lstStyle/>
          <a:p>
            <a:pPr algn="ctr"/>
            <a:r>
              <a:rPr lang="en-US" altLang="en-US" sz="3200" b="1" dirty="0">
                <a:solidFill>
                  <a:schemeClr val="bg1"/>
                </a:solidFill>
                <a:cs typeface="Arial" charset="0"/>
              </a:rPr>
              <a:t>Dissertation/Thesis Details</a:t>
            </a:r>
          </a:p>
        </p:txBody>
      </p:sp>
      <p:pic>
        <p:nvPicPr>
          <p:cNvPr id="53251" name="Picture 3" descr="Image of the layout of ProQuest's account creation page."/>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537454" y="134983"/>
            <a:ext cx="8221492" cy="611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88110"/>
      </p:ext>
    </p:extLst>
  </p:cSld>
  <p:clrMapOvr>
    <a:masterClrMapping/>
  </p:clrMapOvr>
  <mc:AlternateContent xmlns:mc="http://schemas.openxmlformats.org/markup-compatibility/2006" xmlns:p14="http://schemas.microsoft.com/office/powerpoint/2010/main">
    <mc:Choice Requires="p14">
      <p:transition p14:dur="0" advTm="33080"/>
    </mc:Choice>
    <mc:Fallback xmlns="">
      <p:transition advTm="3308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1ED7D-D335-4946-9B45-106F9EC43A29}"/>
              </a:ext>
            </a:extLst>
          </p:cNvPr>
          <p:cNvSpPr txBox="1">
            <a:spLocks noGrp="1"/>
          </p:cNvSpPr>
          <p:nvPr>
            <p:ph type="title" idx="4294967295"/>
          </p:nvPr>
        </p:nvSpPr>
        <p:spPr>
          <a:xfrm>
            <a:off x="0" y="572869"/>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mn-lt"/>
                <a:ea typeface="+mn-ea"/>
                <a:cs typeface="Gotham Book" pitchFamily="50" charset="0"/>
              </a:rPr>
              <a:t>Submission Review</a:t>
            </a:r>
          </a:p>
        </p:txBody>
      </p:sp>
      <p:sp>
        <p:nvSpPr>
          <p:cNvPr id="57347" name="Content Placeholder 2"/>
          <p:cNvSpPr>
            <a:spLocks noGrp="1"/>
          </p:cNvSpPr>
          <p:nvPr>
            <p:ph idx="4294967295"/>
          </p:nvPr>
        </p:nvSpPr>
        <p:spPr>
          <a:xfrm>
            <a:off x="381000" y="1447800"/>
            <a:ext cx="8534400" cy="4800600"/>
          </a:xfrm>
        </p:spPr>
        <p:txBody>
          <a:bodyPr>
            <a:normAutofit lnSpcReduction="10000"/>
          </a:bodyPr>
          <a:lstStyle/>
          <a:p>
            <a:pPr>
              <a:buFont typeface="Arial" panose="020B0604020202020204" pitchFamily="34" charset="0"/>
              <a:buChar char="•"/>
            </a:pPr>
            <a:r>
              <a:rPr lang="en-US" altLang="en-US" sz="2800" dirty="0">
                <a:solidFill>
                  <a:schemeClr val="tx1"/>
                </a:solidFill>
                <a:cs typeface="Gotham Book" pitchFamily="50" charset="0"/>
              </a:rPr>
              <a:t>Once you submit your document via ProQuest, your submission will be reviewed by an MSU Graduate School ETD Administrator for possible formatting revisions. </a:t>
            </a:r>
          </a:p>
          <a:p>
            <a:pPr>
              <a:buFont typeface="Arial" panose="020B0604020202020204" pitchFamily="34" charset="0"/>
              <a:buChar char="•"/>
            </a:pPr>
            <a:r>
              <a:rPr lang="en-US" altLang="en-US" sz="2800" dirty="0">
                <a:solidFill>
                  <a:schemeClr val="tx1"/>
                </a:solidFill>
                <a:cs typeface="Gotham Book" pitchFamily="50" charset="0"/>
              </a:rPr>
              <a:t>You will be contacted via email with required revisions or with a request for missing paperwork, BEFORE your document is officially accepted and delivered to ProQuest for publishing. </a:t>
            </a:r>
          </a:p>
          <a:p>
            <a:pPr>
              <a:buFont typeface="Arial" panose="020B0604020202020204" pitchFamily="34" charset="0"/>
              <a:buChar char="•"/>
            </a:pPr>
            <a:r>
              <a:rPr lang="en-US" altLang="en-US" sz="2800" dirty="0">
                <a:solidFill>
                  <a:schemeClr val="tx1"/>
                </a:solidFill>
                <a:cs typeface="Gotham Book" pitchFamily="50" charset="0"/>
              </a:rPr>
              <a:t>You will receive a response with the necessary revisions from the Graduate School within a timely manner.  </a:t>
            </a:r>
          </a:p>
          <a:p>
            <a:pPr>
              <a:buFont typeface="Arial" panose="020B0604020202020204" pitchFamily="34" charset="0"/>
              <a:buChar char="•"/>
            </a:pPr>
            <a:r>
              <a:rPr lang="en-US" altLang="en-US" sz="2800" dirty="0">
                <a:solidFill>
                  <a:schemeClr val="tx1"/>
                </a:solidFill>
                <a:cs typeface="Gotham Book" pitchFamily="50" charset="0"/>
              </a:rPr>
              <a:t>The email will be sent to the email address you provided in your ProQuest account.</a:t>
            </a:r>
            <a:endParaRPr lang="en-US" altLang="en-US" sz="2400" dirty="0">
              <a:latin typeface="Gotham Book" pitchFamily="50" charset="0"/>
              <a:cs typeface="Gotham Book" pitchFamily="50" charset="0"/>
            </a:endParaRPr>
          </a:p>
        </p:txBody>
      </p:sp>
    </p:spTree>
    <p:extLst>
      <p:ext uri="{BB962C8B-B14F-4D97-AF65-F5344CB8AC3E}">
        <p14:creationId xmlns:p14="http://schemas.microsoft.com/office/powerpoint/2010/main" val="682187788"/>
      </p:ext>
    </p:extLst>
  </p:cSld>
  <p:clrMapOvr>
    <a:masterClrMapping/>
  </p:clrMapOvr>
  <mc:AlternateContent xmlns:mc="http://schemas.openxmlformats.org/markup-compatibility/2006" xmlns:p14="http://schemas.microsoft.com/office/powerpoint/2010/main">
    <mc:Choice Requires="p14">
      <p:transition p14:dur="0" advTm="35821"/>
    </mc:Choice>
    <mc:Fallback xmlns="">
      <p:transition advTm="35821"/>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0" y="533400"/>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More about the submission to ProQuest</a:t>
            </a:r>
          </a:p>
        </p:txBody>
      </p:sp>
      <p:sp>
        <p:nvSpPr>
          <p:cNvPr id="2" name="Content Placeholder 1"/>
          <p:cNvSpPr>
            <a:spLocks noGrp="1"/>
          </p:cNvSpPr>
          <p:nvPr>
            <p:ph idx="1"/>
          </p:nvPr>
        </p:nvSpPr>
        <p:spPr>
          <a:xfrm>
            <a:off x="822959" y="1998134"/>
            <a:ext cx="7543801" cy="3793066"/>
          </a:xfrm>
        </p:spPr>
        <p:txBody>
          <a:bodyPr>
            <a:noAutofit/>
          </a:bodyPr>
          <a:lstStyle/>
          <a:p>
            <a:pPr>
              <a:buFont typeface="Arial" panose="020B0604020202020204" pitchFamily="34" charset="0"/>
              <a:buChar char="•"/>
            </a:pPr>
            <a:r>
              <a:rPr lang="en-US" sz="2400" dirty="0">
                <a:solidFill>
                  <a:schemeClr val="tx1"/>
                </a:solidFill>
                <a:cs typeface="Gotham Book" pitchFamily="50" charset="0"/>
              </a:rPr>
              <a:t>There is no submission to the Graduate School and then a submission to ProQuest once the document is formatted correctly. </a:t>
            </a:r>
            <a:r>
              <a:rPr lang="en-US" sz="2400" b="1" dirty="0">
                <a:solidFill>
                  <a:schemeClr val="tx1"/>
                </a:solidFill>
                <a:cs typeface="Gotham Book" pitchFamily="50" charset="0"/>
              </a:rPr>
              <a:t>There is only one submission, and it is to ProQuest.</a:t>
            </a:r>
            <a:endParaRPr lang="en-US" sz="2400" b="1" u="sng" dirty="0">
              <a:solidFill>
                <a:schemeClr val="tx1"/>
              </a:solidFill>
              <a:cs typeface="Gotham Book" pitchFamily="50" charset="0"/>
            </a:endParaRPr>
          </a:p>
          <a:p>
            <a:pPr>
              <a:buFont typeface="Arial" panose="020B0604020202020204" pitchFamily="34" charset="0"/>
              <a:buChar char="•"/>
            </a:pPr>
            <a:r>
              <a:rPr lang="en-US" sz="2400" b="1" dirty="0">
                <a:solidFill>
                  <a:schemeClr val="tx1"/>
                </a:solidFill>
                <a:cs typeface="Gotham Book" pitchFamily="50" charset="0"/>
              </a:rPr>
              <a:t>The ProQuest website is where the Graduate School accesses your document and reviews the formatting.</a:t>
            </a:r>
          </a:p>
          <a:p>
            <a:pPr>
              <a:buFont typeface="Arial" panose="020B0604020202020204" pitchFamily="34" charset="0"/>
              <a:buChar char="•"/>
            </a:pPr>
            <a:r>
              <a:rPr lang="en-US" sz="2400" dirty="0">
                <a:solidFill>
                  <a:schemeClr val="tx1"/>
                </a:solidFill>
                <a:cs typeface="Gotham Book" pitchFamily="50" charset="0"/>
              </a:rPr>
              <a:t>Any corrections that need to be made will be sent from Graduate School staff via ProQuest’s website.</a:t>
            </a:r>
          </a:p>
          <a:p>
            <a:endParaRPr lang="en-US" sz="2800" dirty="0"/>
          </a:p>
        </p:txBody>
      </p:sp>
    </p:spTree>
    <p:extLst>
      <p:ext uri="{BB962C8B-B14F-4D97-AF65-F5344CB8AC3E}">
        <p14:creationId xmlns:p14="http://schemas.microsoft.com/office/powerpoint/2010/main" val="36764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6604"/>
            <a:ext cx="9144000" cy="1450757"/>
          </a:xfrm>
        </p:spPr>
        <p:txBody>
          <a:bodyPr>
            <a:normAutofit/>
          </a:bodyPr>
          <a:lstStyle/>
          <a:p>
            <a:pPr algn="ctr"/>
            <a:r>
              <a:rPr lang="en-US" sz="4400" b="1" dirty="0">
                <a:solidFill>
                  <a:schemeClr val="tx1"/>
                </a:solidFill>
                <a:latin typeface="+mn-lt"/>
                <a:cs typeface="Gotham Book" pitchFamily="50" charset="0"/>
              </a:rPr>
              <a:t>Submission &amp; Final Deadlines </a:t>
            </a:r>
            <a:br>
              <a:rPr lang="en-US" sz="4400" b="1" dirty="0">
                <a:solidFill>
                  <a:schemeClr val="tx1"/>
                </a:solidFill>
                <a:latin typeface="+mn-lt"/>
                <a:cs typeface="Gotham Book" pitchFamily="50" charset="0"/>
              </a:rPr>
            </a:br>
            <a:endParaRPr lang="en-US" sz="4400" b="1" dirty="0">
              <a:solidFill>
                <a:schemeClr val="tx1"/>
              </a:solidFill>
              <a:latin typeface="+mn-lt"/>
              <a:cs typeface="Gotham Book" pitchFamily="50" charset="0"/>
            </a:endParaRPr>
          </a:p>
        </p:txBody>
      </p:sp>
      <p:sp>
        <p:nvSpPr>
          <p:cNvPr id="2" name="Content Placeholder 1"/>
          <p:cNvSpPr>
            <a:spLocks noGrp="1"/>
          </p:cNvSpPr>
          <p:nvPr>
            <p:ph idx="1"/>
          </p:nvPr>
        </p:nvSpPr>
        <p:spPr>
          <a:xfrm>
            <a:off x="457200" y="1524000"/>
            <a:ext cx="8229600" cy="4953000"/>
          </a:xfrm>
        </p:spPr>
        <p:txBody>
          <a:bodyPr>
            <a:normAutofit fontScale="85000" lnSpcReduction="20000"/>
          </a:bodyPr>
          <a:lstStyle/>
          <a:p>
            <a:endParaRPr lang="en-US" sz="2800" b="1" dirty="0"/>
          </a:p>
          <a:p>
            <a:r>
              <a:rPr lang="en-US" sz="2800" b="1" dirty="0">
                <a:solidFill>
                  <a:schemeClr val="tx1"/>
                </a:solidFill>
              </a:rPr>
              <a:t>Submission Deadline:</a:t>
            </a:r>
          </a:p>
          <a:p>
            <a:pPr>
              <a:buFont typeface="Arial" panose="020B0604020202020204" pitchFamily="34" charset="0"/>
              <a:buChar char="•"/>
            </a:pPr>
            <a:r>
              <a:rPr lang="en-US" sz="2800" dirty="0">
                <a:solidFill>
                  <a:schemeClr val="tx1"/>
                </a:solidFill>
              </a:rPr>
              <a:t>The submission deadline is for the initial submission of your thesis or dissertation to ProQuest. The document must be in its final version, meaning it has been successfully defended, committee corrections have been made, and there are no more content changes.  </a:t>
            </a:r>
          </a:p>
          <a:p>
            <a:pPr>
              <a:buFont typeface="Arial" panose="020B0604020202020204" pitchFamily="34" charset="0"/>
              <a:buChar char="•"/>
            </a:pPr>
            <a:r>
              <a:rPr lang="en-US" sz="2800" b="1" dirty="0">
                <a:solidFill>
                  <a:srgbClr val="FF0000"/>
                </a:solidFill>
              </a:rPr>
              <a:t>We will not accept documents for review for the current semester after 5:00pm ET on the Submission Deadline Date.</a:t>
            </a:r>
          </a:p>
          <a:p>
            <a:endParaRPr lang="en-US" sz="500" dirty="0"/>
          </a:p>
          <a:p>
            <a:r>
              <a:rPr lang="en-US" sz="2800" b="1" dirty="0">
                <a:solidFill>
                  <a:schemeClr val="tx1"/>
                </a:solidFill>
              </a:rPr>
              <a:t>Final Deadline:</a:t>
            </a:r>
          </a:p>
          <a:p>
            <a:pPr>
              <a:buFont typeface="Arial" panose="020B0604020202020204" pitchFamily="34" charset="0"/>
              <a:buChar char="•"/>
            </a:pPr>
            <a:r>
              <a:rPr lang="en-US" sz="2800" dirty="0">
                <a:solidFill>
                  <a:schemeClr val="tx1"/>
                </a:solidFill>
              </a:rPr>
              <a:t>Each semester has a firm, final deadline where documents must be accepted and delivered for publishing, all necessary paperwork must be turned in, all milestones must be completed, and all degree audits must be completed.</a:t>
            </a:r>
          </a:p>
        </p:txBody>
      </p:sp>
    </p:spTree>
    <p:extLst>
      <p:ext uri="{BB962C8B-B14F-4D97-AF65-F5344CB8AC3E}">
        <p14:creationId xmlns:p14="http://schemas.microsoft.com/office/powerpoint/2010/main" val="1897579233"/>
      </p:ext>
    </p:extLst>
  </p:cSld>
  <p:clrMapOvr>
    <a:masterClrMapping/>
  </p:clrMapOvr>
  <mc:AlternateContent xmlns:mc="http://schemas.openxmlformats.org/markup-compatibility/2006" xmlns:p14="http://schemas.microsoft.com/office/powerpoint/2010/main">
    <mc:Choice Requires="p14">
      <p:transition p14:dur="0" advTm="22726"/>
    </mc:Choice>
    <mc:Fallback xmlns="">
      <p:transition advTm="22726"/>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B2A8-F0B5-471B-9FF9-421A2EBEE47D}"/>
              </a:ext>
            </a:extLst>
          </p:cNvPr>
          <p:cNvSpPr>
            <a:spLocks noGrp="1"/>
          </p:cNvSpPr>
          <p:nvPr>
            <p:ph type="title"/>
          </p:nvPr>
        </p:nvSpPr>
        <p:spPr>
          <a:xfrm>
            <a:off x="0" y="598808"/>
            <a:ext cx="9144000" cy="780196"/>
          </a:xfrm>
        </p:spPr>
        <p:txBody>
          <a:bodyPr/>
          <a:lstStyle/>
          <a:p>
            <a:pPr algn="ctr"/>
            <a:r>
              <a:rPr lang="en-US" b="1" dirty="0">
                <a:solidFill>
                  <a:schemeClr val="tx1"/>
                </a:solidFill>
                <a:latin typeface="+mn-lt"/>
                <a:cs typeface="Gotham Book" pitchFamily="50" charset="0"/>
              </a:rPr>
              <a:t>Permission to Reprint</a:t>
            </a:r>
          </a:p>
        </p:txBody>
      </p:sp>
      <p:sp>
        <p:nvSpPr>
          <p:cNvPr id="3" name="Content Placeholder 2">
            <a:extLst>
              <a:ext uri="{FF2B5EF4-FFF2-40B4-BE49-F238E27FC236}">
                <a16:creationId xmlns:a16="http://schemas.microsoft.com/office/drawing/2014/main" id="{CCF650B9-73BE-482C-8F2B-F166FAF025F3}"/>
              </a:ext>
            </a:extLst>
          </p:cNvPr>
          <p:cNvSpPr>
            <a:spLocks noGrp="1"/>
          </p:cNvSpPr>
          <p:nvPr>
            <p:ph idx="1"/>
          </p:nvPr>
        </p:nvSpPr>
        <p:spPr/>
        <p:txBody>
          <a:bodyPr>
            <a:normAutofit lnSpcReduction="10000"/>
          </a:bodyPr>
          <a:lstStyle/>
          <a:p>
            <a:pPr>
              <a:buFont typeface="Arial" panose="020B0604020202020204" pitchFamily="34" charset="0"/>
              <a:buChar char="•"/>
            </a:pPr>
            <a:r>
              <a:rPr lang="en-US" sz="2800" dirty="0">
                <a:solidFill>
                  <a:schemeClr val="tx1"/>
                </a:solidFill>
                <a:cs typeface="Gotham Book" pitchFamily="50" charset="0"/>
              </a:rPr>
              <a:t> If you have chapters/materials in your document that have been previously published elsewhere, you MUST upload the permission documents from the original publisher to your ProQuest account. These need to be uploaded to the Copyright section in your ProQuest account.</a:t>
            </a:r>
          </a:p>
          <a:p>
            <a:pPr>
              <a:buFont typeface="Arial" panose="020B0604020202020204" pitchFamily="34" charset="0"/>
              <a:buChar char="•"/>
            </a:pPr>
            <a:endParaRPr lang="en-US" sz="2800" dirty="0">
              <a:solidFill>
                <a:schemeClr val="tx1"/>
              </a:solidFill>
              <a:cs typeface="Gotham Book" pitchFamily="50" charset="0"/>
            </a:endParaRPr>
          </a:p>
          <a:p>
            <a:pPr>
              <a:buFont typeface="Arial" panose="020B0604020202020204" pitchFamily="34" charset="0"/>
              <a:buChar char="•"/>
            </a:pPr>
            <a:r>
              <a:rPr lang="en-US" sz="2800" dirty="0">
                <a:solidFill>
                  <a:schemeClr val="tx1"/>
                </a:solidFill>
                <a:cs typeface="Gotham Book" pitchFamily="50" charset="0"/>
              </a:rPr>
              <a:t>ProQuest will not publish your document without the permission/copyright documents being uploaded in your account.</a:t>
            </a: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3395162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B2A8-F0B5-471B-9FF9-421A2EBEE47D}"/>
              </a:ext>
            </a:extLst>
          </p:cNvPr>
          <p:cNvSpPr>
            <a:spLocks noGrp="1"/>
          </p:cNvSpPr>
          <p:nvPr>
            <p:ph type="title"/>
          </p:nvPr>
        </p:nvSpPr>
        <p:spPr>
          <a:xfrm>
            <a:off x="0" y="598808"/>
            <a:ext cx="9144000" cy="780196"/>
          </a:xfrm>
        </p:spPr>
        <p:txBody>
          <a:bodyPr/>
          <a:lstStyle/>
          <a:p>
            <a:pPr algn="ctr"/>
            <a:r>
              <a:rPr lang="en-US" b="1" dirty="0">
                <a:solidFill>
                  <a:schemeClr val="tx1"/>
                </a:solidFill>
                <a:latin typeface="+mn-lt"/>
                <a:cs typeface="Gotham Book" pitchFamily="50" charset="0"/>
              </a:rPr>
              <a:t>Permission to Reprint (cont’d)</a:t>
            </a:r>
          </a:p>
        </p:txBody>
      </p:sp>
      <p:sp>
        <p:nvSpPr>
          <p:cNvPr id="3" name="Content Placeholder 2">
            <a:extLst>
              <a:ext uri="{FF2B5EF4-FFF2-40B4-BE49-F238E27FC236}">
                <a16:creationId xmlns:a16="http://schemas.microsoft.com/office/drawing/2014/main" id="{CCF650B9-73BE-482C-8F2B-F166FAF025F3}"/>
              </a:ext>
            </a:extLst>
          </p:cNvPr>
          <p:cNvSpPr>
            <a:spLocks noGrp="1"/>
          </p:cNvSpPr>
          <p:nvPr>
            <p:ph idx="1"/>
          </p:nvPr>
        </p:nvSpPr>
        <p:spPr/>
        <p:txBody>
          <a:bodyPr>
            <a:normAutofit/>
          </a:bodyPr>
          <a:lstStyle/>
          <a:p>
            <a:pPr>
              <a:buFont typeface="Arial" panose="020B0604020202020204" pitchFamily="34" charset="0"/>
              <a:buChar char="•"/>
            </a:pPr>
            <a:r>
              <a:rPr lang="en-US" sz="2800" dirty="0">
                <a:solidFill>
                  <a:schemeClr val="tx1"/>
                </a:solidFill>
                <a:cs typeface="Gotham Book" pitchFamily="50" charset="0"/>
              </a:rPr>
              <a:t> If you have material in review for a journal/magazine/etc., please reach out to the publisher to verify the legalities of using that same material in your document.</a:t>
            </a:r>
          </a:p>
          <a:p>
            <a:pPr>
              <a:buFont typeface="Arial" panose="020B0604020202020204" pitchFamily="34" charset="0"/>
              <a:buChar char="•"/>
            </a:pPr>
            <a:r>
              <a:rPr lang="en-US" sz="2800" dirty="0">
                <a:solidFill>
                  <a:schemeClr val="tx1"/>
                </a:solidFill>
                <a:cs typeface="Gotham Book" pitchFamily="50" charset="0"/>
              </a:rPr>
              <a:t>If the reprinted work is your own material, depending on your agreement with the publisher, you still may need permission from them to include it in your thesis or dissertation. </a:t>
            </a:r>
          </a:p>
          <a:p>
            <a:pPr>
              <a:buFont typeface="Arial" panose="020B0604020202020204" pitchFamily="34" charset="0"/>
              <a:buChar char="•"/>
            </a:pPr>
            <a:endParaRPr lang="en-US" sz="2800" dirty="0">
              <a:solidFill>
                <a:schemeClr val="tx1"/>
              </a:solidFill>
              <a:cs typeface="Gotham Book" pitchFamily="50" charset="0"/>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539205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Degree completion flowchart: Semester of graduation&#10;">
            <a:extLst>
              <a:ext uri="{FF2B5EF4-FFF2-40B4-BE49-F238E27FC236}">
                <a16:creationId xmlns:a16="http://schemas.microsoft.com/office/drawing/2014/main" id="{C1EE4357-0544-439E-66CD-3E792D1EBCA4}"/>
              </a:ext>
            </a:extLst>
          </p:cNvPr>
          <p:cNvGrpSpPr/>
          <p:nvPr/>
        </p:nvGrpSpPr>
        <p:grpSpPr>
          <a:xfrm>
            <a:off x="152400" y="379779"/>
            <a:ext cx="8991600" cy="5714974"/>
            <a:chOff x="152400" y="379779"/>
            <a:chExt cx="8991600" cy="5714974"/>
          </a:xfrm>
        </p:grpSpPr>
        <p:sp>
          <p:nvSpPr>
            <p:cNvPr id="14" name="Rectangle 6"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a:spLocks noChangeArrowheads="1"/>
            </p:cNvSpPr>
            <p:nvPr/>
          </p:nvSpPr>
          <p:spPr bwMode="auto">
            <a:xfrm>
              <a:off x="2286000" y="379779"/>
              <a:ext cx="4572000" cy="2247188"/>
            </a:xfrm>
            <a:prstGeom prst="rect">
              <a:avLst/>
            </a:prstGeom>
            <a:solidFill>
              <a:schemeClr val="accent1">
                <a:lumMod val="20000"/>
                <a:lumOff val="80000"/>
              </a:schemeClr>
            </a:solidFill>
            <a:ln w="19050">
              <a:solidFill>
                <a:srgbClr val="000000"/>
              </a:solidFill>
              <a:miter lim="800000"/>
              <a:headEnd/>
              <a:tailEnd/>
            </a:ln>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effectLst/>
                  <a:uLnTx/>
                  <a:uFillTx/>
                  <a:latin typeface="+mn-lt"/>
                  <a:cs typeface="Gotham Book" pitchFamily="50" charset="0"/>
                </a:rPr>
                <a:t>Responsibility of the Student</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i="0"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u="none" strike="noStrike" kern="0" cap="none" spc="0" normalizeH="0" baseline="0" noProof="0" dirty="0">
                  <a:ln>
                    <a:noFill/>
                  </a:ln>
                  <a:effectLst/>
                  <a:uLnTx/>
                  <a:uFillTx/>
                  <a:latin typeface="+mn-lt"/>
                  <a:cs typeface="Gotham Book" pitchFamily="50" charset="0"/>
                </a:rPr>
                <a:t>Complete and Submit Application for Graduation</a:t>
              </a: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endParaRPr kumimoji="0" lang="en-US" altLang="en-US" sz="10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u="none" strike="noStrike" kern="0" cap="none" spc="0" normalizeH="0" baseline="0" noProof="0" dirty="0">
                  <a:ln>
                    <a:noFill/>
                  </a:ln>
                  <a:effectLst/>
                  <a:uLnTx/>
                  <a:uFillTx/>
                  <a:latin typeface="+mn-lt"/>
                  <a:cs typeface="Gotham Book" pitchFamily="50" charset="0"/>
                </a:rPr>
                <a:t>Make sure Grad Plan/RCR requirements/Degree Audit are complete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u="none" strike="noStrike" kern="0" cap="none" spc="0" normalizeH="0" baseline="0" noProof="0" dirty="0">
                  <a:ln>
                    <a:noFill/>
                  </a:ln>
                  <a:effectLst/>
                  <a:uLnTx/>
                  <a:uFillTx/>
                  <a:latin typeface="+mn-lt"/>
                  <a:cs typeface="Gotham Book" pitchFamily="50" charset="0"/>
                </a:rPr>
                <a:t>Check deadline dates</a:t>
              </a: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endParaRPr kumimoji="0" lang="en-US" altLang="en-US" sz="6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Tx/>
                <a:buChar char="•"/>
                <a:tabLst/>
                <a:defRPr/>
              </a:pPr>
              <a:r>
                <a:rPr kumimoji="0" lang="en-US" altLang="en-US" sz="1000" b="1" u="none" strike="noStrike" kern="0" cap="none" spc="0" normalizeH="0" baseline="0" noProof="0" dirty="0">
                  <a:ln>
                    <a:noFill/>
                  </a:ln>
                  <a:effectLst/>
                  <a:uLnTx/>
                  <a:uFillTx/>
                  <a:latin typeface="+mn-lt"/>
                  <a:cs typeface="Gotham Book" pitchFamily="50" charset="0"/>
                </a:rPr>
                <a:t>Completion of program requirements, see Academic Programs at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1000" b="1" kern="0" noProof="0" dirty="0">
                  <a:latin typeface="+mn-lt"/>
                  <a:cs typeface="Gotham Book" pitchFamily="50" charset="0"/>
                </a:rPr>
                <a:t>http://www.reg.msu.edu/AcademicPrograms/Default.asp</a:t>
              </a:r>
              <a:endParaRPr kumimoji="0" lang="en-US" altLang="en-US" sz="10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u="none" strike="noStrike" kern="0" cap="none" spc="0" normalizeH="0" baseline="0" noProof="0" dirty="0">
                  <a:ln>
                    <a:noFill/>
                  </a:ln>
                  <a:effectLst/>
                  <a:uLnTx/>
                  <a:uFillTx/>
                  <a:latin typeface="+mn-lt"/>
                  <a:cs typeface="Gotham Book" pitchFamily="50" charset="0"/>
                </a:rPr>
                <a:t>Submit thesis or dissertation to ProQuest via the Graduate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000" b="1" u="none" strike="noStrike" kern="0" cap="none" spc="0" normalizeH="0" baseline="0" noProof="0" dirty="0">
                  <a:ln>
                    <a:noFill/>
                  </a:ln>
                  <a:effectLst/>
                  <a:uLnTx/>
                  <a:uFillTx/>
                  <a:latin typeface="+mn-lt"/>
                  <a:cs typeface="Gotham Book" pitchFamily="50" charset="0"/>
                </a:rPr>
                <a:t>School webpage with all necessary paperwork</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u="none" strike="noStrike" kern="0" cap="none" spc="0" normalizeH="0" baseline="0" noProof="0" dirty="0">
                <a:ln>
                  <a:noFill/>
                </a:ln>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u="none" strike="noStrike" kern="0" cap="none" spc="0" normalizeH="0" baseline="0" noProof="0" dirty="0">
                  <a:ln>
                    <a:noFill/>
                  </a:ln>
                  <a:effectLst/>
                  <a:uLnTx/>
                  <a:uFillTx/>
                  <a:latin typeface="+mn-lt"/>
                  <a:cs typeface="Gotham Book" pitchFamily="50" charset="0"/>
                </a:rPr>
                <a:t>Complete Survey(s)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000000"/>
                </a:solidFill>
                <a:effectLst/>
                <a:uLnTx/>
                <a:uFillTx/>
                <a:latin typeface="Gotham Book" pitchFamily="50" charset="0"/>
                <a:cs typeface="Gotham Book" pitchFamily="50" charset="0"/>
              </a:endParaRPr>
            </a:p>
          </p:txBody>
        </p:sp>
        <p:sp>
          <p:nvSpPr>
            <p:cNvPr id="15" name="Rectangle 9"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a:spLocks noChangeArrowheads="1"/>
            </p:cNvSpPr>
            <p:nvPr/>
          </p:nvSpPr>
          <p:spPr bwMode="auto">
            <a:xfrm>
              <a:off x="152400" y="2836806"/>
              <a:ext cx="4061013" cy="1068196"/>
            </a:xfrm>
            <a:prstGeom prst="rect">
              <a:avLst/>
            </a:prstGeom>
            <a:solidFill>
              <a:schemeClr val="accent3">
                <a:lumMod val="40000"/>
                <a:lumOff val="60000"/>
              </a:schemeClr>
            </a:solidFill>
            <a:ln w="19050">
              <a:solidFill>
                <a:srgbClr val="000000"/>
              </a:solidFill>
              <a:miter lim="800000"/>
              <a:headEnd/>
              <a:tailEnd/>
            </a:ln>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mn-lt"/>
                  <a:cs typeface="Gotham Book" pitchFamily="50" charset="0"/>
                </a:rPr>
                <a:t>Responsibility of the Graduate School</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i="0" u="none" strike="noStrike" kern="0" cap="none" spc="0" normalizeH="0" baseline="0" noProof="0" dirty="0">
                <a:ln>
                  <a:noFill/>
                </a:ln>
                <a:solidFill>
                  <a:srgbClr val="000000"/>
                </a:solidFill>
                <a:effectLst/>
                <a:uLnTx/>
                <a:uFillTx/>
                <a:latin typeface="+mn-lt"/>
                <a:cs typeface="Gotham Book" pitchFamily="50" charset="0"/>
              </a:endParaRP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i="0" u="none" strike="noStrike" kern="0" cap="none" spc="0" normalizeH="0" baseline="0" noProof="0" dirty="0">
                  <a:ln>
                    <a:noFill/>
                  </a:ln>
                  <a:solidFill>
                    <a:srgbClr val="000000"/>
                  </a:solidFill>
                  <a:effectLst/>
                  <a:uLnTx/>
                  <a:uFillTx/>
                  <a:latin typeface="+mn-lt"/>
                  <a:cs typeface="Gotham Book" pitchFamily="50" charset="0"/>
                </a:rPr>
                <a:t>Final acceptance of thesis or dissertation</a:t>
              </a: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1000" b="1" i="0" u="none" strike="noStrike" kern="0" cap="none" spc="0" normalizeH="0" baseline="0" noProof="0" dirty="0">
                  <a:ln>
                    <a:noFill/>
                  </a:ln>
                  <a:solidFill>
                    <a:srgbClr val="000000"/>
                  </a:solidFill>
                  <a:effectLst/>
                  <a:uLnTx/>
                  <a:uFillTx/>
                  <a:latin typeface="+mn-lt"/>
                  <a:cs typeface="Gotham Book" pitchFamily="50" charset="0"/>
                </a:rPr>
                <a:t>Complete thesis or dissertation milestone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000" b="1" i="0" u="none" strike="noStrike" kern="0" cap="none" spc="0" normalizeH="0" baseline="0" noProof="0" dirty="0">
                <a:ln>
                  <a:noFill/>
                </a:ln>
                <a:solidFill>
                  <a:srgbClr val="000000"/>
                </a:solidFill>
                <a:effectLst/>
                <a:uLnTx/>
                <a:uFillTx/>
                <a:latin typeface="Gotham Book" pitchFamily="50" charset="0"/>
                <a:cs typeface="Gotham Book" pitchFamily="50" charset="0"/>
              </a:endParaRPr>
            </a:p>
          </p:txBody>
        </p:sp>
        <p:sp>
          <p:nvSpPr>
            <p:cNvPr id="16" name="Rectangle 8"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a:spLocks noChangeArrowheads="1"/>
            </p:cNvSpPr>
            <p:nvPr/>
          </p:nvSpPr>
          <p:spPr bwMode="auto">
            <a:xfrm>
              <a:off x="4343400" y="2844638"/>
              <a:ext cx="4800600" cy="1039648"/>
            </a:xfrm>
            <a:prstGeom prst="rect">
              <a:avLst/>
            </a:prstGeom>
            <a:solidFill>
              <a:schemeClr val="accent2">
                <a:lumMod val="40000"/>
                <a:lumOff val="60000"/>
              </a:schemeClr>
            </a:solidFill>
            <a:ln w="19050">
              <a:solidFill>
                <a:srgbClr val="000000"/>
              </a:solidFill>
              <a:miter lim="800000"/>
              <a:headEnd/>
              <a:tailEnd/>
            </a:ln>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mn-lt"/>
                  <a:cs typeface="Gotham Book" pitchFamily="50" charset="0"/>
                </a:rPr>
                <a:t>Responsibility of the Department/College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600" b="1" i="0" u="none" strike="noStrike" kern="0" cap="none" spc="0" normalizeH="0" baseline="0" noProof="0" dirty="0">
                <a:ln>
                  <a:noFill/>
                </a:ln>
                <a:solidFill>
                  <a:srgbClr val="000000"/>
                </a:solidFill>
                <a:effectLst/>
                <a:uLnTx/>
                <a:uFillTx/>
                <a:latin typeface="+mn-lt"/>
                <a:cs typeface="Gotham Book" pitchFamily="50" charset="0"/>
              </a:endParaRPr>
            </a:p>
            <a:p>
              <a:pPr marR="0" lvl="0" algn="ctr"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sz="950" b="1" kern="0" dirty="0">
                  <a:solidFill>
                    <a:srgbClr val="000000"/>
                  </a:solidFill>
                  <a:latin typeface="+mn-lt"/>
                  <a:cs typeface="Gotham Book" pitchFamily="50" charset="0"/>
                </a:rPr>
                <a:t>   </a:t>
              </a:r>
              <a:r>
                <a:rPr kumimoji="0" lang="en-US" altLang="en-US" sz="950" b="1" i="0" u="none" strike="noStrike" kern="0" cap="none" spc="0" normalizeH="0" baseline="0" noProof="0" dirty="0">
                  <a:ln>
                    <a:noFill/>
                  </a:ln>
                  <a:solidFill>
                    <a:srgbClr val="000000"/>
                  </a:solidFill>
                  <a:effectLst/>
                  <a:uLnTx/>
                  <a:uFillTx/>
                  <a:latin typeface="+mn-lt"/>
                  <a:cs typeface="Gotham Book" pitchFamily="50" charset="0"/>
                </a:rPr>
                <a:t>Complete outstanding milestones</a:t>
              </a:r>
            </a:p>
            <a:p>
              <a:pPr marL="171450" marR="0" lvl="0" indent="-171450" algn="ctr"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50" b="1" i="0" u="none" strike="noStrike" kern="0" cap="none" spc="0" normalizeH="0" baseline="0" noProof="0" dirty="0">
                  <a:ln>
                    <a:noFill/>
                  </a:ln>
                  <a:solidFill>
                    <a:srgbClr val="000000"/>
                  </a:solidFill>
                  <a:effectLst/>
                  <a:uLnTx/>
                  <a:uFillTx/>
                  <a:latin typeface="+mn-lt"/>
                  <a:cs typeface="Gotham Book" pitchFamily="50" charset="0"/>
                </a:rPr>
                <a:t>Ensure Degree Audit is complete</a:t>
              </a:r>
            </a:p>
            <a:p>
              <a:pPr marL="171450" marR="0" lvl="0" indent="-171450" algn="ctr"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950" b="1" i="0" u="none" strike="noStrike" kern="0" cap="none" spc="0" normalizeH="0" baseline="0" noProof="0" dirty="0">
                  <a:ln>
                    <a:noFill/>
                  </a:ln>
                  <a:solidFill>
                    <a:srgbClr val="000000"/>
                  </a:solidFill>
                  <a:effectLst/>
                  <a:uLnTx/>
                  <a:uFillTx/>
                  <a:latin typeface="+mn-lt"/>
                  <a:cs typeface="Gotham Book" pitchFamily="50" charset="0"/>
                </a:rPr>
                <a:t>Confer degree</a:t>
              </a:r>
              <a:endParaRPr kumimoji="0" lang="en-US" altLang="en-US" sz="1600" b="1" i="0" u="none" strike="noStrike" kern="0" cap="none" spc="0" normalizeH="0" baseline="0" noProof="0" dirty="0">
                <a:ln>
                  <a:noFill/>
                </a:ln>
                <a:solidFill>
                  <a:srgbClr val="000000"/>
                </a:solidFill>
                <a:effectLst/>
                <a:uLnTx/>
                <a:uFillTx/>
                <a:latin typeface="+mn-lt"/>
              </a:endParaRPr>
            </a:p>
          </p:txBody>
        </p:sp>
        <p:sp>
          <p:nvSpPr>
            <p:cNvPr id="17" name="Rectangle 7"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a:spLocks noChangeArrowheads="1"/>
            </p:cNvSpPr>
            <p:nvPr/>
          </p:nvSpPr>
          <p:spPr bwMode="auto">
            <a:xfrm>
              <a:off x="2569446" y="4068331"/>
              <a:ext cx="4004115" cy="967549"/>
            </a:xfrm>
            <a:prstGeom prst="rect">
              <a:avLst/>
            </a:prstGeom>
            <a:solidFill>
              <a:schemeClr val="accent4">
                <a:lumMod val="40000"/>
                <a:lumOff val="60000"/>
              </a:schemeClr>
            </a:solidFill>
            <a:ln w="19050">
              <a:solidFill>
                <a:srgbClr val="000000"/>
              </a:solidFill>
              <a:miter lim="800000"/>
              <a:headEnd/>
              <a:tailEnd/>
            </a:ln>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mn-lt"/>
                  <a:cs typeface="Gotham Book" pitchFamily="50" charset="0"/>
                </a:rPr>
                <a:t>The Office of the Registrar</a:t>
              </a: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950" b="1" i="0" u="none" strike="noStrike" kern="0" cap="none" spc="0" normalizeH="0" baseline="0" noProof="0" dirty="0">
                  <a:ln>
                    <a:noFill/>
                  </a:ln>
                  <a:solidFill>
                    <a:srgbClr val="000000"/>
                  </a:solidFill>
                  <a:effectLst/>
                  <a:uLnTx/>
                  <a:uFillTx/>
                  <a:latin typeface="+mn-lt"/>
                  <a:cs typeface="Gotham Book" pitchFamily="50" charset="0"/>
                </a:rPr>
                <a:t>Approve Final Conferral in SIS</a:t>
              </a:r>
            </a:p>
            <a:p>
              <a:pPr marL="0" marR="0" lvl="0" indent="0" algn="ctr" defTabSz="914400" eaLnBrk="1" fontAlgn="base" latinLnBrk="0" hangingPunct="1">
                <a:lnSpc>
                  <a:spcPct val="100000"/>
                </a:lnSpc>
                <a:spcBef>
                  <a:spcPct val="0"/>
                </a:spcBef>
                <a:spcAft>
                  <a:spcPct val="0"/>
                </a:spcAft>
                <a:buClrTx/>
                <a:buSzTx/>
                <a:buFont typeface="Arial" charset="0"/>
                <a:buChar char="•"/>
                <a:tabLst/>
                <a:defRPr/>
              </a:pPr>
              <a:r>
                <a:rPr kumimoji="0" lang="en-US" altLang="en-US" sz="950" b="1" i="0" u="none" strike="noStrike" kern="0" cap="none" spc="0" normalizeH="0" baseline="0" noProof="0" dirty="0">
                  <a:ln>
                    <a:noFill/>
                  </a:ln>
                  <a:solidFill>
                    <a:srgbClr val="000000"/>
                  </a:solidFill>
                  <a:effectLst/>
                  <a:uLnTx/>
                  <a:uFillTx/>
                  <a:latin typeface="+mn-lt"/>
                  <a:cs typeface="Gotham Book" pitchFamily="50" charset="0"/>
                </a:rPr>
                <a:t>Issue Diplomas</a:t>
              </a:r>
            </a:p>
          </p:txBody>
        </p:sp>
        <p:sp>
          <p:nvSpPr>
            <p:cNvPr id="18" name="Rectangle 5"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a:spLocks noChangeArrowheads="1"/>
            </p:cNvSpPr>
            <p:nvPr/>
          </p:nvSpPr>
          <p:spPr bwMode="auto">
            <a:xfrm>
              <a:off x="3200400" y="5442877"/>
              <a:ext cx="2493963" cy="651876"/>
            </a:xfrm>
            <a:prstGeom prst="rect">
              <a:avLst/>
            </a:prstGeom>
            <a:solidFill>
              <a:schemeClr val="accent1">
                <a:lumMod val="60000"/>
                <a:lumOff val="40000"/>
              </a:schemeClr>
            </a:solidFill>
            <a:ln w="19050">
              <a:solidFill>
                <a:schemeClr val="accent4">
                  <a:lumMod val="50000"/>
                </a:schemeClr>
              </a:solidFill>
              <a:miter lim="800000"/>
              <a:headEnd/>
              <a:tailEnd/>
            </a:ln>
          </p:spPr>
          <p:txBody>
            <a:bodyPr wrap="none" anchor="ct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600" b="1" i="0" u="none" strike="noStrike" kern="0" cap="none" spc="0" normalizeH="0" baseline="0" noProof="0" dirty="0">
                  <a:ln>
                    <a:noFill/>
                  </a:ln>
                  <a:solidFill>
                    <a:srgbClr val="000000"/>
                  </a:solidFill>
                  <a:effectLst/>
                  <a:uLnTx/>
                  <a:uFillTx/>
                  <a:latin typeface="+mn-lt"/>
                  <a:cs typeface="Gotham Book" pitchFamily="50" charset="0"/>
                </a:rPr>
                <a:t>DEGREE COMPLETED</a:t>
              </a:r>
            </a:p>
          </p:txBody>
        </p:sp>
        <p:sp>
          <p:nvSpPr>
            <p:cNvPr id="2" name="Down Arrow 1"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p:nvPr/>
          </p:nvSpPr>
          <p:spPr>
            <a:xfrm rot="19479969">
              <a:off x="6796308" y="1606898"/>
              <a:ext cx="609599" cy="1184066"/>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p:nvPr/>
          </p:nvSpPr>
          <p:spPr>
            <a:xfrm rot="1930609">
              <a:off x="1758157" y="1680877"/>
              <a:ext cx="609599" cy="11430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Down Arrow 20"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p:nvPr/>
          </p:nvSpPr>
          <p:spPr>
            <a:xfrm rot="18508910">
              <a:off x="1650249" y="3628190"/>
              <a:ext cx="601449" cy="119683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p:nvPr/>
          </p:nvSpPr>
          <p:spPr>
            <a:xfrm rot="2933329">
              <a:off x="6835810" y="3657467"/>
              <a:ext cx="609599" cy="1143000"/>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descr="Image of the steps that need to be completed by the student, the graduate school, the department/college, and the office of the registrar in order for you, the student, to complete your degree and receive your diploma. Each set of steps is broken down on the following slides."/>
            <p:cNvSpPr/>
            <p:nvPr/>
          </p:nvSpPr>
          <p:spPr>
            <a:xfrm>
              <a:off x="4201949" y="5068523"/>
              <a:ext cx="609599" cy="404699"/>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txBox="1">
            <a:spLocks noGrp="1"/>
          </p:cNvSpPr>
          <p:nvPr>
            <p:ph type="title" idx="4294967295"/>
          </p:nvPr>
        </p:nvSpPr>
        <p:spPr>
          <a:xfrm>
            <a:off x="152400" y="228600"/>
            <a:ext cx="1905000" cy="1477328"/>
          </a:xfrm>
          <a:prstGeom prst="rect">
            <a:avLst/>
          </a:prstGeom>
          <a:noFill/>
          <a:ln>
            <a:solidFill>
              <a:schemeClr val="tx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Gotham Book" pitchFamily="50" charset="0"/>
              </a:rPr>
              <a:t>Degree completion flowchart: Semester of graduation</a:t>
            </a:r>
          </a:p>
        </p:txBody>
      </p:sp>
    </p:spTree>
    <p:extLst>
      <p:ext uri="{BB962C8B-B14F-4D97-AF65-F5344CB8AC3E}">
        <p14:creationId xmlns:p14="http://schemas.microsoft.com/office/powerpoint/2010/main" val="950413464"/>
      </p:ext>
    </p:extLst>
  </p:cSld>
  <p:clrMapOvr>
    <a:masterClrMapping/>
  </p:clrMapOvr>
  <mc:AlternateContent xmlns:mc="http://schemas.openxmlformats.org/markup-compatibility/2006" xmlns:p14="http://schemas.microsoft.com/office/powerpoint/2010/main">
    <mc:Choice Requires="p14">
      <p:transition p14:dur="0" advTm="8206"/>
    </mc:Choice>
    <mc:Fallback xmlns="">
      <p:transition advTm="8206"/>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228600"/>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mn-lt"/>
                <a:ea typeface="+mn-ea"/>
                <a:cs typeface="Gotham Book" pitchFamily="50" charset="0"/>
              </a:rPr>
              <a:t>Your responsibilities as a student</a:t>
            </a:r>
          </a:p>
        </p:txBody>
      </p:sp>
      <p:sp>
        <p:nvSpPr>
          <p:cNvPr id="59395" name="Rectangle 3"/>
          <p:cNvSpPr>
            <a:spLocks noGrp="1" noChangeArrowheads="1"/>
          </p:cNvSpPr>
          <p:nvPr>
            <p:ph idx="4294967295"/>
          </p:nvPr>
        </p:nvSpPr>
        <p:spPr>
          <a:xfrm>
            <a:off x="647700" y="1218488"/>
            <a:ext cx="7848600" cy="5105400"/>
          </a:xfrm>
        </p:spPr>
        <p:txBody>
          <a:bodyPr>
            <a:normAutofit fontScale="92500" lnSpcReduction="10000"/>
          </a:bodyPr>
          <a:lstStyle/>
          <a:p>
            <a:pPr eaLnBrk="1" hangingPunct="1">
              <a:buFont typeface="Arial" panose="020B0604020202020204" pitchFamily="34" charset="0"/>
              <a:buChar char="•"/>
            </a:pPr>
            <a:r>
              <a:rPr lang="en-US" altLang="en-US" sz="2400" b="1" dirty="0">
                <a:solidFill>
                  <a:schemeClr val="tx1"/>
                </a:solidFill>
                <a:cs typeface="Gotham Book" pitchFamily="50" charset="0"/>
              </a:rPr>
              <a:t>Complete and Submit </a:t>
            </a:r>
            <a:r>
              <a:rPr lang="en-US" altLang="en-US" sz="2400" b="1" u="sng" dirty="0">
                <a:solidFill>
                  <a:schemeClr val="tx1"/>
                </a:solidFill>
                <a:cs typeface="Gotham Book" pitchFamily="50" charset="0"/>
              </a:rPr>
              <a:t>Application for Graduation</a:t>
            </a:r>
          </a:p>
          <a:p>
            <a:pPr eaLnBrk="1" hangingPunct="1">
              <a:buFont typeface="Arial" panose="020B0604020202020204" pitchFamily="34" charset="0"/>
              <a:buChar char="•"/>
            </a:pPr>
            <a:r>
              <a:rPr lang="en-US" altLang="en-US" sz="2400" b="1" dirty="0">
                <a:solidFill>
                  <a:schemeClr val="tx1"/>
                </a:solidFill>
                <a:cs typeface="Gotham Book" pitchFamily="50" charset="0"/>
              </a:rPr>
              <a:t>Make sure Grad Plan/RECR Requirements/Degree Audit are complete </a:t>
            </a:r>
          </a:p>
          <a:p>
            <a:pPr eaLnBrk="1" hangingPunct="1">
              <a:buFont typeface="Arial" panose="020B0604020202020204" pitchFamily="34" charset="0"/>
              <a:buChar char="•"/>
            </a:pPr>
            <a:r>
              <a:rPr lang="en-US" altLang="en-US" sz="2400" b="1" dirty="0">
                <a:solidFill>
                  <a:schemeClr val="tx1"/>
                </a:solidFill>
                <a:cs typeface="Gotham Book" pitchFamily="50" charset="0"/>
              </a:rPr>
              <a:t>Check deadline dates</a:t>
            </a:r>
          </a:p>
          <a:p>
            <a:pPr>
              <a:buFont typeface="Arial" panose="020B0604020202020204" pitchFamily="34" charset="0"/>
              <a:buChar char="•"/>
            </a:pPr>
            <a:r>
              <a:rPr lang="en-US" altLang="en-US" sz="2400" b="1" dirty="0">
                <a:solidFill>
                  <a:schemeClr val="tx1"/>
                </a:solidFill>
                <a:cs typeface="Gotham Book" pitchFamily="50" charset="0"/>
              </a:rPr>
              <a:t>Must be enrolled in at least 1 credit in the semester of defense.  Domestic students do not have to be enrolled to make revisions in the next semester.  International students should check with OISS to see if they need to be enrolled in the semester after the defense to maintain student status while working on revisions.</a:t>
            </a:r>
          </a:p>
          <a:p>
            <a:pPr>
              <a:buFont typeface="Arial" panose="020B0604020202020204" pitchFamily="34" charset="0"/>
              <a:buChar char="•"/>
            </a:pPr>
            <a:r>
              <a:rPr lang="en-US" altLang="en-US" sz="2400" b="1" dirty="0">
                <a:solidFill>
                  <a:schemeClr val="tx1"/>
                </a:solidFill>
                <a:cs typeface="Gotham Book" pitchFamily="50" charset="0"/>
              </a:rPr>
              <a:t>Completion of program requirements, see Academic Programs Catalog at </a:t>
            </a:r>
            <a:r>
              <a:rPr lang="en-US" altLang="en-US" sz="2400" b="1" dirty="0">
                <a:solidFill>
                  <a:schemeClr val="tx1"/>
                </a:solidFill>
                <a:cs typeface="Gotham Book" pitchFamily="50" charset="0"/>
                <a:hlinkClick r:id="rId3"/>
              </a:rPr>
              <a:t>http://www.reg.msu.edu/AcademicPrograms/</a:t>
            </a:r>
            <a:r>
              <a:rPr lang="en-US" altLang="en-US" sz="2400" b="1" dirty="0">
                <a:solidFill>
                  <a:schemeClr val="tx1"/>
                </a:solidFill>
                <a:cs typeface="Gotham Book" pitchFamily="50" charset="0"/>
              </a:rPr>
              <a:t> </a:t>
            </a:r>
          </a:p>
          <a:p>
            <a:pPr>
              <a:buFont typeface="Arial" panose="020B0604020202020204" pitchFamily="34" charset="0"/>
              <a:buChar char="•"/>
            </a:pPr>
            <a:r>
              <a:rPr lang="en-US" altLang="en-US" sz="2400" b="1" dirty="0">
                <a:solidFill>
                  <a:schemeClr val="tx1"/>
                </a:solidFill>
                <a:cs typeface="Gotham Book" pitchFamily="50" charset="0"/>
              </a:rPr>
              <a:t>Complete required survey(s)</a:t>
            </a:r>
          </a:p>
          <a:p>
            <a:pPr eaLnBrk="1" hangingPunct="1">
              <a:buFont typeface="Arial" panose="020B0604020202020204" pitchFamily="34" charset="0"/>
              <a:buChar char="•"/>
            </a:pPr>
            <a:r>
              <a:rPr lang="en-US" altLang="en-US" sz="2400" b="1" dirty="0">
                <a:solidFill>
                  <a:schemeClr val="tx1"/>
                </a:solidFill>
                <a:cs typeface="Gotham Book" pitchFamily="50" charset="0"/>
              </a:rPr>
              <a:t>Submit thesis or dissertation via the ProQuest website AND turn in all necessary paperwork, see </a:t>
            </a:r>
            <a:r>
              <a:rPr lang="en-US" altLang="en-US" sz="2400" b="1" dirty="0">
                <a:solidFill>
                  <a:schemeClr val="tx1"/>
                </a:solidFill>
                <a:cs typeface="Gotham Book" pitchFamily="50" charset="0"/>
                <a:hlinkClick r:id="rId4"/>
              </a:rPr>
              <a:t>https://grad.msu.edu/etd</a:t>
            </a:r>
            <a:r>
              <a:rPr lang="en-US" altLang="en-US" sz="2400" b="1" dirty="0">
                <a:solidFill>
                  <a:schemeClr val="tx1"/>
                </a:solidFill>
                <a:cs typeface="Gotham Book" pitchFamily="50" charset="0"/>
              </a:rPr>
              <a:t> </a:t>
            </a:r>
            <a:endParaRPr lang="en-US" altLang="en-US" sz="2800" b="1" dirty="0">
              <a:solidFill>
                <a:schemeClr val="tx1"/>
              </a:solidFill>
              <a:cs typeface="Gotham Book" pitchFamily="50" charset="0"/>
            </a:endParaRPr>
          </a:p>
          <a:p>
            <a:pPr eaLnBrk="1" hangingPunct="1">
              <a:lnSpc>
                <a:spcPct val="80000"/>
              </a:lnSpc>
            </a:pPr>
            <a:endParaRPr lang="en-US" altLang="en-US" sz="2800" b="1" dirty="0"/>
          </a:p>
          <a:p>
            <a:pPr eaLnBrk="1" hangingPunct="1">
              <a:lnSpc>
                <a:spcPct val="80000"/>
              </a:lnSpc>
              <a:buFontTx/>
              <a:buNone/>
            </a:pPr>
            <a:endParaRPr lang="en-US" altLang="en-US" sz="2400" dirty="0">
              <a:latin typeface="Times New Roman" pitchFamily="18" charset="0"/>
            </a:endParaRPr>
          </a:p>
        </p:txBody>
      </p:sp>
    </p:spTree>
    <p:extLst>
      <p:ext uri="{BB962C8B-B14F-4D97-AF65-F5344CB8AC3E}">
        <p14:creationId xmlns:p14="http://schemas.microsoft.com/office/powerpoint/2010/main" val="3648991105"/>
      </p:ext>
    </p:extLst>
  </p:cSld>
  <p:clrMapOvr>
    <a:masterClrMapping/>
  </p:clrMapOvr>
  <mc:AlternateContent xmlns:mc="http://schemas.openxmlformats.org/markup-compatibility/2006" xmlns:p14="http://schemas.microsoft.com/office/powerpoint/2010/main">
    <mc:Choice Requires="p14">
      <p:transition p14:dur="0" advTm="50475"/>
    </mc:Choice>
    <mc:Fallback xmlns="">
      <p:transition advTm="50475"/>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629F7D-FF6A-4CBB-8E94-1CB371D9E971}"/>
              </a:ext>
            </a:extLst>
          </p:cNvPr>
          <p:cNvSpPr>
            <a:spLocks noGrp="1"/>
          </p:cNvSpPr>
          <p:nvPr>
            <p:ph type="title"/>
          </p:nvPr>
        </p:nvSpPr>
        <p:spPr>
          <a:xfrm>
            <a:off x="0" y="457200"/>
            <a:ext cx="9144000" cy="838200"/>
          </a:xfrm>
        </p:spPr>
        <p:txBody>
          <a:bodyPr>
            <a:noAutofit/>
          </a:bodyPr>
          <a:lstStyle/>
          <a:p>
            <a:pPr algn="ctr"/>
            <a:r>
              <a:rPr lang="en-US" sz="4200" b="1" dirty="0">
                <a:solidFill>
                  <a:schemeClr val="tx1"/>
                </a:solidFill>
                <a:latin typeface="+mn-lt"/>
                <a:cs typeface="Gotham Book" pitchFamily="50" charset="0"/>
              </a:rPr>
              <a:t>All students need to apply for graduation</a:t>
            </a:r>
          </a:p>
        </p:txBody>
      </p:sp>
      <p:sp>
        <p:nvSpPr>
          <p:cNvPr id="3" name="Content Placeholder 2">
            <a:extLst>
              <a:ext uri="{FF2B5EF4-FFF2-40B4-BE49-F238E27FC236}">
                <a16:creationId xmlns:a16="http://schemas.microsoft.com/office/drawing/2014/main" id="{D40EAFA4-8764-4DD9-8A67-77E37B3625D1}"/>
              </a:ext>
            </a:extLst>
          </p:cNvPr>
          <p:cNvSpPr>
            <a:spLocks noGrp="1"/>
          </p:cNvSpPr>
          <p:nvPr>
            <p:ph idx="1"/>
          </p:nvPr>
        </p:nvSpPr>
        <p:spPr/>
        <p:txBody>
          <a:bodyPr>
            <a:normAutofit lnSpcReduction="10000"/>
          </a:bodyPr>
          <a:lstStyle/>
          <a:p>
            <a:pPr>
              <a:buFont typeface="Arial" panose="020B0604020202020204" pitchFamily="34" charset="0"/>
              <a:buChar char="•"/>
            </a:pPr>
            <a:r>
              <a:rPr lang="en-US" sz="2400" dirty="0">
                <a:solidFill>
                  <a:schemeClr val="tx1"/>
                </a:solidFill>
                <a:cs typeface="Gotham Book" pitchFamily="50" charset="0"/>
              </a:rPr>
              <a:t>Log-in to student.msu.edu</a:t>
            </a:r>
          </a:p>
          <a:p>
            <a:pPr>
              <a:buFont typeface="Arial" panose="020B0604020202020204" pitchFamily="34" charset="0"/>
              <a:buChar char="•"/>
            </a:pPr>
            <a:endParaRPr lang="en-US" sz="2400"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On your student home page, click on the Academic Progress Tile</a:t>
            </a:r>
          </a:p>
          <a:p>
            <a:pPr>
              <a:buFont typeface="Arial" panose="020B0604020202020204" pitchFamily="34" charset="0"/>
              <a:buChar char="•"/>
            </a:pPr>
            <a:endParaRPr lang="en-US" sz="2400"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Click on the Graduation folder drop-down</a:t>
            </a:r>
          </a:p>
          <a:p>
            <a:pPr>
              <a:buFont typeface="Arial" panose="020B0604020202020204" pitchFamily="34" charset="0"/>
              <a:buChar char="•"/>
            </a:pPr>
            <a:endParaRPr lang="en-US" sz="2400" dirty="0">
              <a:solidFill>
                <a:schemeClr val="tx1"/>
              </a:solidFill>
              <a:cs typeface="Gotham Book" pitchFamily="50" charset="0"/>
            </a:endParaRPr>
          </a:p>
          <a:p>
            <a:pPr>
              <a:buFont typeface="Arial" panose="020B0604020202020204" pitchFamily="34" charset="0"/>
              <a:buChar char="•"/>
            </a:pPr>
            <a:r>
              <a:rPr lang="en-US" sz="2400" dirty="0">
                <a:solidFill>
                  <a:schemeClr val="tx1"/>
                </a:solidFill>
                <a:cs typeface="Gotham Book" pitchFamily="50" charset="0"/>
              </a:rPr>
              <a:t>Click Apply for Graduation and follow the directions to fill out the application</a:t>
            </a:r>
          </a:p>
          <a:p>
            <a:pPr>
              <a:buFont typeface="Arial" panose="020B0604020202020204" pitchFamily="34" charset="0"/>
              <a:buChar char="•"/>
            </a:pPr>
            <a:endParaRPr lang="en-US" dirty="0">
              <a:latin typeface="Gotham Book" pitchFamily="50" charset="0"/>
              <a:cs typeface="Gotham Book" pitchFamily="50" charset="0"/>
            </a:endParaRPr>
          </a:p>
          <a:p>
            <a:endParaRPr lang="en-US" dirty="0"/>
          </a:p>
        </p:txBody>
      </p:sp>
    </p:spTree>
    <p:extLst>
      <p:ext uri="{BB962C8B-B14F-4D97-AF65-F5344CB8AC3E}">
        <p14:creationId xmlns:p14="http://schemas.microsoft.com/office/powerpoint/2010/main" val="233674749"/>
      </p:ext>
    </p:extLst>
  </p:cSld>
  <p:clrMapOvr>
    <a:masterClrMapping/>
  </p:clrMapOvr>
  <mc:AlternateContent xmlns:mc="http://schemas.openxmlformats.org/markup-compatibility/2006" xmlns:p14="http://schemas.microsoft.com/office/powerpoint/2010/main">
    <mc:Choice Requires="p14">
      <p:transition p14:dur="0" advTm="31384"/>
    </mc:Choice>
    <mc:Fallback xmlns="">
      <p:transition advTm="31384"/>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423863"/>
            <a:ext cx="9144000" cy="869950"/>
          </a:xfrm>
        </p:spPr>
        <p:txBody>
          <a:bodyPr>
            <a:noAutofit/>
          </a:bodyPr>
          <a:lstStyle/>
          <a:p>
            <a:pPr algn="ctr"/>
            <a:r>
              <a:rPr lang="en-US" sz="3600" b="1" dirty="0">
                <a:solidFill>
                  <a:schemeClr val="tx1"/>
                </a:solidFill>
                <a:latin typeface="+mn-lt"/>
                <a:cs typeface="Gotham Book" pitchFamily="50" charset="0"/>
              </a:rPr>
              <a:t>Grad Plan and RECR Requirements</a:t>
            </a:r>
          </a:p>
        </p:txBody>
      </p:sp>
      <p:sp>
        <p:nvSpPr>
          <p:cNvPr id="6" name="Text Placeholder 5"/>
          <p:cNvSpPr>
            <a:spLocks noGrp="1"/>
          </p:cNvSpPr>
          <p:nvPr>
            <p:ph type="body" sz="half" idx="4294967295"/>
          </p:nvPr>
        </p:nvSpPr>
        <p:spPr>
          <a:xfrm>
            <a:off x="397630" y="1600200"/>
            <a:ext cx="8212970" cy="4648200"/>
          </a:xfrm>
        </p:spPr>
        <p:txBody>
          <a:bodyPr>
            <a:noAutofit/>
          </a:bodyPr>
          <a:lstStyle/>
          <a:p>
            <a:pPr marL="285750" indent="-285750">
              <a:buFont typeface="Arial" panose="020B0604020202020204" pitchFamily="34" charset="0"/>
              <a:buChar char="•"/>
            </a:pPr>
            <a:r>
              <a:rPr lang="en-US" sz="2400" dirty="0">
                <a:solidFill>
                  <a:schemeClr val="tx1"/>
                </a:solidFill>
                <a:cs typeface="Gotham Book" pitchFamily="50" charset="0"/>
              </a:rPr>
              <a:t>All graduate students must have a completed Grad Plan prior to graduation.</a:t>
            </a:r>
          </a:p>
          <a:p>
            <a:pPr marL="578358" lvl="1" indent="-285750">
              <a:buFont typeface="Arial" panose="020B0604020202020204" pitchFamily="34" charset="0"/>
              <a:buChar char="•"/>
            </a:pPr>
            <a:r>
              <a:rPr lang="en-US" sz="2000" dirty="0">
                <a:solidFill>
                  <a:schemeClr val="tx1"/>
                </a:solidFill>
                <a:cs typeface="Gotham Book" pitchFamily="50" charset="0"/>
              </a:rPr>
              <a:t>Grad Plan consists of:</a:t>
            </a:r>
          </a:p>
          <a:p>
            <a:pPr marL="761238" lvl="2" indent="-285750">
              <a:buFont typeface="Arial" panose="020B0604020202020204" pitchFamily="34" charset="0"/>
              <a:buChar char="•"/>
            </a:pPr>
            <a:r>
              <a:rPr lang="en-US" sz="1800" dirty="0">
                <a:solidFill>
                  <a:schemeClr val="tx1"/>
                </a:solidFill>
                <a:cs typeface="Gotham Book" pitchFamily="50" charset="0"/>
              </a:rPr>
              <a:t>Annual Research Overview (completed each academic year)</a:t>
            </a:r>
          </a:p>
          <a:p>
            <a:pPr marL="761238" lvl="2" indent="-285750">
              <a:buFont typeface="Arial" panose="020B0604020202020204" pitchFamily="34" charset="0"/>
              <a:buChar char="•"/>
            </a:pPr>
            <a:r>
              <a:rPr lang="en-US" sz="1800" dirty="0">
                <a:solidFill>
                  <a:schemeClr val="tx1"/>
                </a:solidFill>
                <a:cs typeface="Gotham Book" pitchFamily="50" charset="0"/>
              </a:rPr>
              <a:t>Committee </a:t>
            </a:r>
          </a:p>
          <a:p>
            <a:pPr marL="761238" lvl="2" indent="-285750">
              <a:buFont typeface="Arial" panose="020B0604020202020204" pitchFamily="34" charset="0"/>
              <a:buChar char="•"/>
            </a:pPr>
            <a:r>
              <a:rPr lang="en-US" sz="1800" dirty="0">
                <a:solidFill>
                  <a:schemeClr val="tx1"/>
                </a:solidFill>
                <a:cs typeface="Gotham Book" pitchFamily="50" charset="0"/>
              </a:rPr>
              <a:t>Course Plan</a:t>
            </a:r>
          </a:p>
          <a:p>
            <a:pPr marL="761238" lvl="2" indent="-285750">
              <a:buFont typeface="Arial" panose="020B0604020202020204" pitchFamily="34" charset="0"/>
              <a:buChar char="•"/>
            </a:pPr>
            <a:r>
              <a:rPr lang="en-US" sz="1800" dirty="0">
                <a:solidFill>
                  <a:schemeClr val="tx1"/>
                </a:solidFill>
                <a:cs typeface="Gotham Book" pitchFamily="50" charset="0"/>
              </a:rPr>
              <a:t>Annual Review (completed each academic year)</a:t>
            </a:r>
          </a:p>
          <a:p>
            <a:pPr marL="761238" lvl="2" indent="-285750">
              <a:buFont typeface="Arial" panose="020B0604020202020204" pitchFamily="34" charset="0"/>
              <a:buChar char="•"/>
            </a:pPr>
            <a:endParaRPr lang="en-US" sz="2400" dirty="0">
              <a:solidFill>
                <a:schemeClr val="tx1"/>
              </a:solidFill>
              <a:cs typeface="Gotham Book" pitchFamily="50" charset="0"/>
            </a:endParaRPr>
          </a:p>
          <a:p>
            <a:pPr marL="0" lvl="2" indent="0">
              <a:buFont typeface="Arial" panose="020B0604020202020204" pitchFamily="34" charset="0"/>
              <a:buChar char="•"/>
            </a:pPr>
            <a:r>
              <a:rPr lang="en-US" sz="2400" dirty="0">
                <a:solidFill>
                  <a:schemeClr val="tx1"/>
                </a:solidFill>
                <a:cs typeface="Gotham Book" pitchFamily="50" charset="0"/>
              </a:rPr>
              <a:t> All graduate students must have completed the required RECR requirements for their degree.</a:t>
            </a:r>
          </a:p>
          <a:p>
            <a:pPr marL="0" lvl="2" indent="0">
              <a:buNone/>
            </a:pPr>
            <a:endParaRPr lang="en-US" sz="2400" dirty="0">
              <a:solidFill>
                <a:schemeClr val="tx1"/>
              </a:solidFill>
              <a:cs typeface="Gotham Book" pitchFamily="50" charset="0"/>
            </a:endParaRPr>
          </a:p>
          <a:p>
            <a:pPr marL="0" lvl="2" indent="0">
              <a:buFont typeface="Arial" panose="020B0604020202020204" pitchFamily="34" charset="0"/>
              <a:buChar char="•"/>
            </a:pPr>
            <a:r>
              <a:rPr lang="en-US" sz="2400" dirty="0">
                <a:solidFill>
                  <a:schemeClr val="tx1"/>
                </a:solidFill>
                <a:cs typeface="Gotham Book" pitchFamily="50" charset="0"/>
              </a:rPr>
              <a:t>For Grad Plan and RECR questions, please contact  </a:t>
            </a:r>
            <a:r>
              <a:rPr lang="en-US" sz="2400" dirty="0">
                <a:solidFill>
                  <a:schemeClr val="tx1"/>
                </a:solidFill>
                <a:cs typeface="Gotham Book" pitchFamily="50" charset="0"/>
                <a:hlinkClick r:id="rId3"/>
              </a:rPr>
              <a:t>gradsis@grd.msu.edu</a:t>
            </a:r>
            <a:r>
              <a:rPr lang="en-US" sz="2400" dirty="0">
                <a:solidFill>
                  <a:schemeClr val="tx1"/>
                </a:solidFill>
                <a:cs typeface="Gotham Book" pitchFamily="50" charset="0"/>
              </a:rPr>
              <a:t> </a:t>
            </a:r>
          </a:p>
        </p:txBody>
      </p:sp>
    </p:spTree>
    <p:extLst>
      <p:ext uri="{BB962C8B-B14F-4D97-AF65-F5344CB8AC3E}">
        <p14:creationId xmlns:p14="http://schemas.microsoft.com/office/powerpoint/2010/main" val="1839842727"/>
      </p:ext>
    </p:extLst>
  </p:cSld>
  <p:clrMapOvr>
    <a:masterClrMapping/>
  </p:clrMapOvr>
  <mc:AlternateContent xmlns:mc="http://schemas.openxmlformats.org/markup-compatibility/2006" xmlns:p14="http://schemas.microsoft.com/office/powerpoint/2010/main">
    <mc:Choice Requires="p14">
      <p:transition p14:dur="0" advTm="46912"/>
    </mc:Choice>
    <mc:Fallback xmlns="">
      <p:transition advTm="46912"/>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2"/>
          <p:cNvSpPr>
            <a:spLocks noGrp="1" noChangeArrowheads="1"/>
          </p:cNvSpPr>
          <p:nvPr>
            <p:ph type="title"/>
          </p:nvPr>
        </p:nvSpPr>
        <p:spPr>
          <a:xfrm>
            <a:off x="0" y="381000"/>
            <a:ext cx="9144000" cy="1371600"/>
          </a:xfrm>
        </p:spPr>
        <p:txBody>
          <a:bodyPr>
            <a:normAutofit/>
          </a:bodyPr>
          <a:lstStyle/>
          <a:p>
            <a:pPr algn="ctr" eaLnBrk="1" hangingPunct="1"/>
            <a:r>
              <a:rPr lang="en-US" altLang="en-US" sz="4800" b="1" dirty="0">
                <a:solidFill>
                  <a:schemeClr val="tx1"/>
                </a:solidFill>
                <a:latin typeface="+mn-lt"/>
                <a:cs typeface="Gotham Book" pitchFamily="50" charset="0"/>
              </a:rPr>
              <a:t>Responsibilities of the</a:t>
            </a:r>
            <a:br>
              <a:rPr lang="en-US" altLang="en-US" sz="4800" b="1" dirty="0">
                <a:solidFill>
                  <a:schemeClr val="tx1"/>
                </a:solidFill>
                <a:latin typeface="+mn-lt"/>
                <a:cs typeface="Gotham Book" pitchFamily="50" charset="0"/>
              </a:rPr>
            </a:br>
            <a:r>
              <a:rPr lang="en-US" altLang="en-US" sz="4800" b="1" dirty="0">
                <a:solidFill>
                  <a:schemeClr val="tx1"/>
                </a:solidFill>
                <a:latin typeface="+mn-lt"/>
                <a:cs typeface="Gotham Book" pitchFamily="50" charset="0"/>
              </a:rPr>
              <a:t> Graduate School</a:t>
            </a:r>
          </a:p>
        </p:txBody>
      </p:sp>
      <p:sp>
        <p:nvSpPr>
          <p:cNvPr id="61443" name="Rectangle 5"/>
          <p:cNvSpPr>
            <a:spLocks noGrp="1" noChangeArrowheads="1"/>
          </p:cNvSpPr>
          <p:nvPr>
            <p:ph idx="1"/>
          </p:nvPr>
        </p:nvSpPr>
        <p:spPr>
          <a:xfrm>
            <a:off x="800099" y="2514600"/>
            <a:ext cx="7543801" cy="3352800"/>
          </a:xfrm>
        </p:spPr>
        <p:txBody>
          <a:bodyPr/>
          <a:lstStyle/>
          <a:p>
            <a:pPr eaLnBrk="1" hangingPunct="1"/>
            <a:endParaRPr lang="en-US" altLang="en-US" b="1" dirty="0"/>
          </a:p>
          <a:p>
            <a:pPr eaLnBrk="1" hangingPunct="1">
              <a:buFont typeface="Arial" panose="020B0604020202020204" pitchFamily="34" charset="0"/>
              <a:buChar char="•"/>
            </a:pPr>
            <a:r>
              <a:rPr lang="en-US" altLang="en-US" sz="2400" dirty="0">
                <a:solidFill>
                  <a:schemeClr val="tx1"/>
                </a:solidFill>
                <a:latin typeface="Gotham Book" pitchFamily="50" charset="0"/>
                <a:cs typeface="Gotham Book" pitchFamily="50" charset="0"/>
              </a:rPr>
              <a:t>Final acceptance of thesis or dissertation for publishing</a:t>
            </a:r>
          </a:p>
          <a:p>
            <a:pPr eaLnBrk="1" hangingPunct="1">
              <a:buFont typeface="Arial" panose="020B0604020202020204" pitchFamily="34" charset="0"/>
              <a:buChar char="•"/>
            </a:pPr>
            <a:endParaRPr lang="en-US" altLang="en-US" sz="2400" dirty="0">
              <a:solidFill>
                <a:schemeClr val="tx1"/>
              </a:solidFill>
              <a:latin typeface="Gotham Book" pitchFamily="50" charset="0"/>
              <a:cs typeface="Gotham Book" pitchFamily="50" charset="0"/>
            </a:endParaRPr>
          </a:p>
          <a:p>
            <a:pPr eaLnBrk="1" hangingPunct="1">
              <a:buFont typeface="Arial" panose="020B0604020202020204" pitchFamily="34" charset="0"/>
              <a:buChar char="•"/>
            </a:pPr>
            <a:r>
              <a:rPr lang="en-US" altLang="en-US" sz="2400" dirty="0">
                <a:solidFill>
                  <a:schemeClr val="tx1"/>
                </a:solidFill>
                <a:latin typeface="Gotham Book" pitchFamily="50" charset="0"/>
                <a:cs typeface="Gotham Book" pitchFamily="50" charset="0"/>
              </a:rPr>
              <a:t>Complete thesis or dissertation milestone</a:t>
            </a:r>
          </a:p>
          <a:p>
            <a:pPr eaLnBrk="1" hangingPunct="1">
              <a:buFont typeface="Arial" panose="020B0604020202020204" pitchFamily="34" charset="0"/>
              <a:buChar char="•"/>
            </a:pPr>
            <a:endParaRPr lang="en-US" altLang="en-US" sz="2400" dirty="0">
              <a:latin typeface="Gotham Book" pitchFamily="50" charset="0"/>
              <a:cs typeface="Gotham Book" pitchFamily="50" charset="0"/>
            </a:endParaRPr>
          </a:p>
          <a:p>
            <a:pPr eaLnBrk="1" hangingPunct="1">
              <a:buFont typeface="Arial" panose="020B0604020202020204" pitchFamily="34" charset="0"/>
              <a:buChar char="•"/>
            </a:pPr>
            <a:endParaRPr lang="en-US" altLang="en-US" sz="2400" dirty="0">
              <a:latin typeface="Gotham Book" pitchFamily="50" charset="0"/>
              <a:cs typeface="Gotham Book" pitchFamily="50" charset="0"/>
            </a:endParaRPr>
          </a:p>
        </p:txBody>
      </p:sp>
    </p:spTree>
    <p:extLst>
      <p:ext uri="{BB962C8B-B14F-4D97-AF65-F5344CB8AC3E}">
        <p14:creationId xmlns:p14="http://schemas.microsoft.com/office/powerpoint/2010/main" val="2179370833"/>
      </p:ext>
    </p:extLst>
  </p:cSld>
  <p:clrMapOvr>
    <a:masterClrMapping/>
  </p:clrMapOvr>
  <mc:AlternateContent xmlns:mc="http://schemas.openxmlformats.org/markup-compatibility/2006" xmlns:p14="http://schemas.microsoft.com/office/powerpoint/2010/main">
    <mc:Choice Requires="p14">
      <p:transition p14:dur="0" advTm="23547"/>
    </mc:Choice>
    <mc:Fallback xmlns="">
      <p:transition advTm="23547"/>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373062"/>
            <a:ext cx="9144000" cy="1303337"/>
          </a:xfrm>
        </p:spPr>
        <p:txBody>
          <a:bodyPr>
            <a:normAutofit fontScale="90000"/>
          </a:bodyPr>
          <a:lstStyle/>
          <a:p>
            <a:pPr algn="ctr" eaLnBrk="1" hangingPunct="1"/>
            <a:r>
              <a:rPr lang="en-US" altLang="en-US" sz="4800" b="1" dirty="0">
                <a:solidFill>
                  <a:schemeClr val="tx1"/>
                </a:solidFill>
                <a:latin typeface="+mn-lt"/>
                <a:cs typeface="Gotham Book" pitchFamily="50" charset="0"/>
              </a:rPr>
              <a:t>Responsibilities of your Department/College</a:t>
            </a:r>
          </a:p>
        </p:txBody>
      </p:sp>
      <p:sp>
        <p:nvSpPr>
          <p:cNvPr id="62467" name="Rectangle 3"/>
          <p:cNvSpPr>
            <a:spLocks noGrp="1" noChangeArrowheads="1"/>
          </p:cNvSpPr>
          <p:nvPr>
            <p:ph idx="1"/>
          </p:nvPr>
        </p:nvSpPr>
        <p:spPr>
          <a:xfrm>
            <a:off x="685800" y="1828800"/>
            <a:ext cx="7772400" cy="3657600"/>
          </a:xfrm>
        </p:spPr>
        <p:txBody>
          <a:bodyPr/>
          <a:lstStyle/>
          <a:p>
            <a:pPr eaLnBrk="1" hangingPunct="1"/>
            <a:endParaRPr lang="en-US" altLang="en-US" b="1" dirty="0">
              <a:solidFill>
                <a:schemeClr val="tx1"/>
              </a:solidFill>
            </a:endParaRPr>
          </a:p>
          <a:p>
            <a:pPr eaLnBrk="1" hangingPunct="1">
              <a:buFont typeface="Arial" panose="020B0604020202020204" pitchFamily="34" charset="0"/>
              <a:buChar char="•"/>
            </a:pPr>
            <a:r>
              <a:rPr lang="en-US" altLang="en-US" sz="2800" dirty="0">
                <a:solidFill>
                  <a:schemeClr val="tx1"/>
                </a:solidFill>
                <a:cs typeface="Gotham Book" pitchFamily="50" charset="0"/>
              </a:rPr>
              <a:t>Complete outstanding milestones</a:t>
            </a:r>
          </a:p>
          <a:p>
            <a:pPr eaLnBrk="1" hangingPunct="1">
              <a:buFont typeface="Arial" panose="020B0604020202020204" pitchFamily="34" charset="0"/>
              <a:buChar char="•"/>
            </a:pPr>
            <a:endParaRPr lang="en-US" altLang="en-US" sz="2800" dirty="0">
              <a:solidFill>
                <a:schemeClr val="tx1"/>
              </a:solidFill>
              <a:cs typeface="Gotham Book" pitchFamily="50" charset="0"/>
            </a:endParaRPr>
          </a:p>
          <a:p>
            <a:pPr eaLnBrk="1" hangingPunct="1">
              <a:buFont typeface="Arial" panose="020B0604020202020204" pitchFamily="34" charset="0"/>
              <a:buChar char="•"/>
            </a:pPr>
            <a:r>
              <a:rPr lang="en-US" altLang="en-US" sz="2800" dirty="0">
                <a:solidFill>
                  <a:schemeClr val="tx1"/>
                </a:solidFill>
                <a:cs typeface="Gotham Book" pitchFamily="50" charset="0"/>
              </a:rPr>
              <a:t>Complete the degree audit as needed</a:t>
            </a:r>
          </a:p>
          <a:p>
            <a:pPr eaLnBrk="1" hangingPunct="1">
              <a:buFont typeface="Arial" panose="020B0604020202020204" pitchFamily="34" charset="0"/>
              <a:buChar char="•"/>
            </a:pPr>
            <a:endParaRPr lang="en-US" altLang="en-US" sz="2800" dirty="0">
              <a:solidFill>
                <a:schemeClr val="tx1"/>
              </a:solidFill>
              <a:cs typeface="Gotham Book" pitchFamily="50" charset="0"/>
            </a:endParaRPr>
          </a:p>
          <a:p>
            <a:pPr eaLnBrk="1" hangingPunct="1">
              <a:buFont typeface="Arial" panose="020B0604020202020204" pitchFamily="34" charset="0"/>
              <a:buChar char="•"/>
            </a:pPr>
            <a:r>
              <a:rPr lang="en-US" altLang="en-US" sz="2800" dirty="0">
                <a:solidFill>
                  <a:schemeClr val="tx1"/>
                </a:solidFill>
                <a:cs typeface="Gotham Book" pitchFamily="50" charset="0"/>
              </a:rPr>
              <a:t>Department/college confers the degree</a:t>
            </a:r>
          </a:p>
        </p:txBody>
      </p:sp>
    </p:spTree>
    <p:extLst>
      <p:ext uri="{BB962C8B-B14F-4D97-AF65-F5344CB8AC3E}">
        <p14:creationId xmlns:p14="http://schemas.microsoft.com/office/powerpoint/2010/main" val="1147997113"/>
      </p:ext>
    </p:extLst>
  </p:cSld>
  <p:clrMapOvr>
    <a:masterClrMapping/>
  </p:clrMapOvr>
  <mc:AlternateContent xmlns:mc="http://schemas.openxmlformats.org/markup-compatibility/2006" xmlns:p14="http://schemas.microsoft.com/office/powerpoint/2010/main">
    <mc:Choice Requires="p14">
      <p:transition p14:dur="0" advTm="26515"/>
    </mc:Choice>
    <mc:Fallback xmlns="">
      <p:transition advTm="26515"/>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76200" y="152400"/>
            <a:ext cx="9067800" cy="1447800"/>
          </a:xfrm>
        </p:spPr>
        <p:txBody>
          <a:bodyPr>
            <a:normAutofit/>
          </a:bodyPr>
          <a:lstStyle/>
          <a:p>
            <a:pPr algn="ctr" eaLnBrk="1" hangingPunct="1"/>
            <a:r>
              <a:rPr lang="en-US" altLang="en-US" sz="4800" b="1" dirty="0">
                <a:solidFill>
                  <a:schemeClr val="tx1"/>
                </a:solidFill>
                <a:latin typeface="+mn-lt"/>
                <a:cs typeface="Gotham Book" pitchFamily="50" charset="0"/>
              </a:rPr>
              <a:t>Responsibility of the </a:t>
            </a:r>
            <a:br>
              <a:rPr lang="en-US" altLang="en-US" sz="4800" b="1" dirty="0">
                <a:solidFill>
                  <a:schemeClr val="tx1"/>
                </a:solidFill>
                <a:latin typeface="+mn-lt"/>
                <a:cs typeface="Gotham Book" pitchFamily="50" charset="0"/>
              </a:rPr>
            </a:br>
            <a:r>
              <a:rPr lang="en-US" altLang="en-US" sz="4800" b="1" dirty="0">
                <a:solidFill>
                  <a:schemeClr val="tx1"/>
                </a:solidFill>
                <a:latin typeface="+mn-lt"/>
                <a:cs typeface="Gotham Book" pitchFamily="50" charset="0"/>
              </a:rPr>
              <a:t>Office of the Registrar</a:t>
            </a:r>
          </a:p>
        </p:txBody>
      </p:sp>
      <p:sp>
        <p:nvSpPr>
          <p:cNvPr id="63491" name="Rectangle 3"/>
          <p:cNvSpPr>
            <a:spLocks noGrp="1" noChangeArrowheads="1"/>
          </p:cNvSpPr>
          <p:nvPr>
            <p:ph idx="4294967295"/>
          </p:nvPr>
        </p:nvSpPr>
        <p:spPr>
          <a:xfrm>
            <a:off x="876300" y="2133600"/>
            <a:ext cx="7391400" cy="3733800"/>
          </a:xfrm>
        </p:spPr>
        <p:txBody>
          <a:bodyPr>
            <a:noAutofit/>
          </a:bodyPr>
          <a:lstStyle/>
          <a:p>
            <a:pPr marL="0" indent="0" algn="ctr" eaLnBrk="1" hangingPunct="1">
              <a:lnSpc>
                <a:spcPct val="80000"/>
              </a:lnSpc>
              <a:buNone/>
              <a:defRPr/>
            </a:pPr>
            <a:r>
              <a:rPr lang="en-US" sz="2800" dirty="0">
                <a:solidFill>
                  <a:schemeClr val="tx1"/>
                </a:solidFill>
                <a:cs typeface="Gotham Book" pitchFamily="50" charset="0"/>
              </a:rPr>
              <a:t>After degrees are conferred by the department/college, the Registrar’s Office completes the final conferral and issues the diploma.</a:t>
            </a:r>
          </a:p>
          <a:p>
            <a:pPr eaLnBrk="1" hangingPunct="1">
              <a:lnSpc>
                <a:spcPct val="80000"/>
              </a:lnSpc>
              <a:buFont typeface="Arial" panose="020B0604020202020204" pitchFamily="34" charset="0"/>
              <a:buChar char="•"/>
              <a:defRPr/>
            </a:pPr>
            <a:endParaRPr lang="en-US" sz="2400" dirty="0">
              <a:solidFill>
                <a:schemeClr val="tx1"/>
              </a:solidFill>
              <a:cs typeface="Gotham Book" pitchFamily="50" charset="0"/>
            </a:endParaRPr>
          </a:p>
          <a:p>
            <a:pPr marL="0" indent="0" algn="ctr" eaLnBrk="1" hangingPunct="1">
              <a:lnSpc>
                <a:spcPct val="80000"/>
              </a:lnSpc>
              <a:buFontTx/>
              <a:buNone/>
              <a:defRPr/>
            </a:pPr>
            <a:r>
              <a:rPr lang="en-US" sz="1600" b="1" dirty="0">
                <a:solidFill>
                  <a:schemeClr val="tx1"/>
                </a:solidFill>
                <a:cs typeface="Gotham Book" pitchFamily="50" charset="0"/>
              </a:rPr>
              <a:t>If you have questions regarding Degree Certification, please contact: </a:t>
            </a:r>
          </a:p>
          <a:p>
            <a:pPr algn="ctr" eaLnBrk="1" hangingPunct="1">
              <a:lnSpc>
                <a:spcPct val="100000"/>
              </a:lnSpc>
              <a:buFontTx/>
              <a:buNone/>
              <a:defRPr/>
            </a:pPr>
            <a:r>
              <a:rPr lang="en-US" sz="1600" b="1" dirty="0">
                <a:solidFill>
                  <a:schemeClr val="tx1"/>
                </a:solidFill>
                <a:cs typeface="Gotham Book" pitchFamily="50" charset="0"/>
              </a:rPr>
              <a:t>Office of the Registrar</a:t>
            </a:r>
          </a:p>
          <a:p>
            <a:pPr algn="ctr">
              <a:lnSpc>
                <a:spcPct val="100000"/>
              </a:lnSpc>
              <a:buNone/>
              <a:defRPr/>
            </a:pPr>
            <a:r>
              <a:rPr lang="en-US" sz="1600" b="1" dirty="0">
                <a:solidFill>
                  <a:schemeClr val="tx1"/>
                </a:solidFill>
                <a:cs typeface="Gotham Book" pitchFamily="50" charset="0"/>
              </a:rPr>
              <a:t>Email: </a:t>
            </a:r>
            <a:r>
              <a:rPr lang="en-US" sz="1600" b="1" dirty="0">
                <a:solidFill>
                  <a:schemeClr val="tx1"/>
                </a:solidFill>
                <a:cs typeface="Gotham Book" pitchFamily="50" charset="0"/>
                <a:hlinkClick r:id="rId3"/>
              </a:rPr>
              <a:t>reg@msu.edu</a:t>
            </a:r>
            <a:r>
              <a:rPr lang="en-US" sz="1600" b="1" dirty="0">
                <a:solidFill>
                  <a:schemeClr val="tx1"/>
                </a:solidFill>
                <a:cs typeface="Gotham Book" pitchFamily="50" charset="0"/>
              </a:rPr>
              <a:t> </a:t>
            </a:r>
          </a:p>
        </p:txBody>
      </p:sp>
    </p:spTree>
    <p:extLst>
      <p:ext uri="{BB962C8B-B14F-4D97-AF65-F5344CB8AC3E}">
        <p14:creationId xmlns:p14="http://schemas.microsoft.com/office/powerpoint/2010/main" val="1852184900"/>
      </p:ext>
    </p:extLst>
  </p:cSld>
  <p:clrMapOvr>
    <a:masterClrMapping/>
  </p:clrMapOvr>
  <mc:AlternateContent xmlns:mc="http://schemas.openxmlformats.org/markup-compatibility/2006" xmlns:p14="http://schemas.microsoft.com/office/powerpoint/2010/main">
    <mc:Choice Requires="p14">
      <p:transition p14:dur="0" advTm="49160"/>
    </mc:Choice>
    <mc:Fallback xmlns="">
      <p:transition advTm="4916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304800"/>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Gotham Book" pitchFamily="50" charset="0"/>
              </a:rPr>
              <a:t>Degree verification letter</a:t>
            </a:r>
          </a:p>
        </p:txBody>
      </p:sp>
      <p:sp>
        <p:nvSpPr>
          <p:cNvPr id="5" name="Content Placeholder 4"/>
          <p:cNvSpPr>
            <a:spLocks noGrp="1"/>
          </p:cNvSpPr>
          <p:nvPr>
            <p:ph idx="4294967295"/>
          </p:nvPr>
        </p:nvSpPr>
        <p:spPr>
          <a:xfrm>
            <a:off x="571500" y="1219200"/>
            <a:ext cx="8001000" cy="4800600"/>
          </a:xfrm>
        </p:spPr>
        <p:txBody>
          <a:bodyPr>
            <a:normAutofit/>
          </a:bodyPr>
          <a:lstStyle/>
          <a:p>
            <a:pPr>
              <a:buFont typeface="Arial" panose="020B0604020202020204" pitchFamily="34" charset="0"/>
              <a:buChar char="•"/>
            </a:pPr>
            <a:r>
              <a:rPr lang="en-US" sz="2100" dirty="0">
                <a:solidFill>
                  <a:schemeClr val="tx1"/>
                </a:solidFill>
                <a:cs typeface="Gotham Book" pitchFamily="50" charset="0"/>
              </a:rPr>
              <a:t>If you need a letter stating that you have completed your degree requirements before your diploma arrives, you may request the letter in student.msu.edu</a:t>
            </a:r>
            <a:r>
              <a:rPr lang="en-US" sz="2100" b="1" dirty="0">
                <a:solidFill>
                  <a:schemeClr val="tx1"/>
                </a:solidFill>
                <a:cs typeface="Gotham Book" pitchFamily="50" charset="0"/>
              </a:rPr>
              <a:t> AFTER</a:t>
            </a:r>
            <a:r>
              <a:rPr lang="en-US" sz="2100" dirty="0">
                <a:solidFill>
                  <a:schemeClr val="tx1"/>
                </a:solidFill>
                <a:cs typeface="Gotham Book" pitchFamily="50" charset="0"/>
              </a:rPr>
              <a:t> your degree has been conferred.</a:t>
            </a:r>
          </a:p>
          <a:p>
            <a:pPr>
              <a:buFont typeface="Arial" panose="020B0604020202020204" pitchFamily="34" charset="0"/>
              <a:buChar char="•"/>
            </a:pPr>
            <a:endParaRPr lang="en-US" sz="2100" dirty="0">
              <a:solidFill>
                <a:schemeClr val="tx1"/>
              </a:solidFill>
              <a:cs typeface="Gotham Book" pitchFamily="50" charset="0"/>
            </a:endParaRPr>
          </a:p>
          <a:p>
            <a:pPr lvl="1">
              <a:buFont typeface="Arial" panose="020B0604020202020204" pitchFamily="34" charset="0"/>
              <a:buChar char="•"/>
            </a:pPr>
            <a:r>
              <a:rPr lang="en-US" sz="2100" dirty="0">
                <a:solidFill>
                  <a:schemeClr val="tx1"/>
                </a:solidFill>
                <a:cs typeface="Gotham Book" pitchFamily="50" charset="0"/>
              </a:rPr>
              <a:t>Log-in to student.msu.edu</a:t>
            </a:r>
          </a:p>
          <a:p>
            <a:pPr lvl="1">
              <a:buFont typeface="Arial" panose="020B0604020202020204" pitchFamily="34" charset="0"/>
              <a:buChar char="•"/>
            </a:pPr>
            <a:r>
              <a:rPr lang="en-US" sz="2100" dirty="0">
                <a:solidFill>
                  <a:schemeClr val="tx1"/>
                </a:solidFill>
                <a:cs typeface="Gotham Book" pitchFamily="50" charset="0"/>
              </a:rPr>
              <a:t>On your student homepage, click on the Academic Records Tile</a:t>
            </a:r>
          </a:p>
          <a:p>
            <a:pPr lvl="1">
              <a:buFont typeface="Arial" panose="020B0604020202020204" pitchFamily="34" charset="0"/>
              <a:buChar char="•"/>
            </a:pPr>
            <a:r>
              <a:rPr lang="en-US" sz="2100" dirty="0">
                <a:solidFill>
                  <a:schemeClr val="tx1"/>
                </a:solidFill>
                <a:cs typeface="Gotham Book" pitchFamily="50" charset="0"/>
              </a:rPr>
              <a:t>Click on Enrollment Verification</a:t>
            </a:r>
          </a:p>
          <a:p>
            <a:pPr lvl="1">
              <a:buFont typeface="Arial" panose="020B0604020202020204" pitchFamily="34" charset="0"/>
              <a:buChar char="•"/>
            </a:pPr>
            <a:r>
              <a:rPr lang="en-US" sz="2100" dirty="0">
                <a:solidFill>
                  <a:schemeClr val="tx1"/>
                </a:solidFill>
                <a:cs typeface="Gotham Book" pitchFamily="50" charset="0"/>
              </a:rPr>
              <a:t>For further assistance, please reach out to </a:t>
            </a:r>
            <a:r>
              <a:rPr lang="en-US" sz="2100" dirty="0">
                <a:solidFill>
                  <a:schemeClr val="tx1"/>
                </a:solidFill>
                <a:cs typeface="Gotham Book" pitchFamily="50" charset="0"/>
                <a:hlinkClick r:id="rId3"/>
              </a:rPr>
              <a:t>reg@msu.edu</a:t>
            </a:r>
            <a:r>
              <a:rPr lang="en-US" sz="2100" dirty="0">
                <a:solidFill>
                  <a:schemeClr val="tx1"/>
                </a:solidFill>
                <a:cs typeface="Gotham Book" pitchFamily="50" charset="0"/>
              </a:rPr>
              <a:t> </a:t>
            </a:r>
          </a:p>
          <a:p>
            <a:pPr>
              <a:buFont typeface="Arial" panose="020B0604020202020204" pitchFamily="34" charset="0"/>
              <a:buChar char="•"/>
            </a:pPr>
            <a:r>
              <a:rPr lang="en-US" sz="2100" b="1" u="sng" dirty="0">
                <a:solidFill>
                  <a:schemeClr val="tx1"/>
                </a:solidFill>
                <a:cs typeface="Gotham Book" pitchFamily="50" charset="0"/>
              </a:rPr>
              <a:t>The Graduate School only handles your thesis or dissertation.</a:t>
            </a:r>
            <a:r>
              <a:rPr lang="en-US" sz="2100" b="1" dirty="0">
                <a:solidFill>
                  <a:schemeClr val="tx1"/>
                </a:solidFill>
                <a:cs typeface="Gotham Book" pitchFamily="50" charset="0"/>
              </a:rPr>
              <a:t>  </a:t>
            </a:r>
            <a:r>
              <a:rPr lang="en-US" sz="2100" dirty="0">
                <a:solidFill>
                  <a:schemeClr val="tx1"/>
                </a:solidFill>
                <a:cs typeface="Gotham Book" pitchFamily="50" charset="0"/>
              </a:rPr>
              <a:t>We do not know if you have completed all the other requirements to receive your degree or not</a:t>
            </a:r>
            <a:r>
              <a:rPr lang="en-US" sz="2400" dirty="0">
                <a:solidFill>
                  <a:schemeClr val="tx1"/>
                </a:solidFill>
                <a:cs typeface="Gotham Book" pitchFamily="50" charset="0"/>
              </a:rPr>
              <a:t>.</a:t>
            </a:r>
          </a:p>
          <a:p>
            <a:pPr marL="0" indent="0">
              <a:buNone/>
            </a:pPr>
            <a:endParaRPr lang="en-US" sz="2400" dirty="0"/>
          </a:p>
        </p:txBody>
      </p:sp>
    </p:spTree>
    <p:extLst>
      <p:ext uri="{BB962C8B-B14F-4D97-AF65-F5344CB8AC3E}">
        <p14:creationId xmlns:p14="http://schemas.microsoft.com/office/powerpoint/2010/main" val="2047730561"/>
      </p:ext>
    </p:extLst>
  </p:cSld>
  <p:clrMapOvr>
    <a:masterClrMapping/>
  </p:clrMapOvr>
  <mc:AlternateContent xmlns:mc="http://schemas.openxmlformats.org/markup-compatibility/2006" xmlns:p14="http://schemas.microsoft.com/office/powerpoint/2010/main">
    <mc:Choice Requires="p14">
      <p:transition p14:dur="0" advTm="48010"/>
    </mc:Choice>
    <mc:Fallback xmlns="">
      <p:transition advTm="4801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39004"/>
            <a:ext cx="9144000" cy="1008796"/>
          </a:xfrm>
        </p:spPr>
        <p:txBody>
          <a:bodyPr/>
          <a:lstStyle/>
          <a:p>
            <a:pPr algn="ctr"/>
            <a:r>
              <a:rPr lang="en-US" b="1" dirty="0">
                <a:solidFill>
                  <a:schemeClr val="tx1"/>
                </a:solidFill>
                <a:latin typeface="+mn-lt"/>
                <a:cs typeface="Gotham Book" pitchFamily="50" charset="0"/>
              </a:rPr>
              <a:t>Deadline Dates</a:t>
            </a:r>
          </a:p>
        </p:txBody>
      </p:sp>
      <p:sp>
        <p:nvSpPr>
          <p:cNvPr id="3" name="Content Placeholder 2"/>
          <p:cNvSpPr>
            <a:spLocks noGrp="1"/>
          </p:cNvSpPr>
          <p:nvPr>
            <p:ph idx="1"/>
          </p:nvPr>
        </p:nvSpPr>
        <p:spPr>
          <a:xfrm>
            <a:off x="457200" y="1905000"/>
            <a:ext cx="8686800" cy="4419600"/>
          </a:xfrm>
          <a:noFill/>
          <a:ln>
            <a:noFill/>
          </a:ln>
        </p:spPr>
        <p:txBody>
          <a:bodyPr>
            <a:normAutofit lnSpcReduction="10000"/>
          </a:bodyPr>
          <a:lstStyle/>
          <a:p>
            <a:pPr>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Spring 2025</a:t>
            </a:r>
          </a:p>
          <a:p>
            <a:pPr lvl="1">
              <a:buFont typeface="Arial" panose="020B0604020202020204" pitchFamily="34" charset="0"/>
              <a:buChar char="•"/>
            </a:pPr>
            <a:r>
              <a:rPr lang="en-US" sz="2400" b="1" dirty="0">
                <a:solidFill>
                  <a:schemeClr val="tx1"/>
                </a:solidFill>
                <a:latin typeface="Calibri" panose="020F0502020204030204" pitchFamily="34" charset="0"/>
                <a:cs typeface="Calibri" panose="020F0502020204030204" pitchFamily="34" charset="0"/>
              </a:rPr>
              <a:t>Submission Deadline</a:t>
            </a:r>
            <a:r>
              <a:rPr lang="en-US" sz="2400" dirty="0">
                <a:solidFill>
                  <a:schemeClr val="tx1"/>
                </a:solidFill>
                <a:latin typeface="Calibri" panose="020F0502020204030204" pitchFamily="34" charset="0"/>
                <a:cs typeface="Calibri" panose="020F0502020204030204" pitchFamily="34" charset="0"/>
              </a:rPr>
              <a:t>: </a:t>
            </a:r>
          </a:p>
          <a:p>
            <a:pPr lvl="3">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Wednesday, July 30, 2025 at 5:00p.m. ET</a:t>
            </a:r>
          </a:p>
          <a:p>
            <a:pPr lvl="1">
              <a:buFont typeface="Arial" panose="020B0604020202020204" pitchFamily="34" charset="0"/>
              <a:buChar char="•"/>
            </a:pPr>
            <a:r>
              <a:rPr lang="en-US" sz="2400" b="1" dirty="0">
                <a:solidFill>
                  <a:schemeClr val="tx1"/>
                </a:solidFill>
                <a:latin typeface="Calibri" panose="020F0502020204030204" pitchFamily="34" charset="0"/>
                <a:cs typeface="Calibri" panose="020F0502020204030204" pitchFamily="34" charset="0"/>
              </a:rPr>
              <a:t>Final Deadline: </a:t>
            </a:r>
          </a:p>
          <a:p>
            <a:pPr lvl="3">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Wednesday, August 13, 2025, at 5:00p.m. ET</a:t>
            </a:r>
          </a:p>
          <a:p>
            <a:pPr marL="566928" lvl="3" indent="0">
              <a:buNone/>
            </a:pPr>
            <a:endParaRPr lang="en-US" sz="2200" dirty="0">
              <a:solidFill>
                <a:schemeClr val="tx1"/>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US" sz="2800" b="1" dirty="0">
                <a:solidFill>
                  <a:schemeClr val="tx1"/>
                </a:solidFill>
                <a:latin typeface="Calibri" panose="020F0502020204030204" pitchFamily="34" charset="0"/>
                <a:cs typeface="Calibri" panose="020F0502020204030204" pitchFamily="34" charset="0"/>
              </a:rPr>
              <a:t>Fall 2025</a:t>
            </a:r>
          </a:p>
          <a:p>
            <a:pPr lvl="1">
              <a:buFont typeface="Arial" panose="020B0604020202020204" pitchFamily="34" charset="0"/>
              <a:buChar char="•"/>
            </a:pPr>
            <a:r>
              <a:rPr lang="en-US" sz="2400" b="1" dirty="0">
                <a:solidFill>
                  <a:schemeClr val="tx1"/>
                </a:solidFill>
                <a:latin typeface="Calibri" panose="020F0502020204030204" pitchFamily="34" charset="0"/>
                <a:cs typeface="Calibri" panose="020F0502020204030204" pitchFamily="34" charset="0"/>
              </a:rPr>
              <a:t>Submission Deadline</a:t>
            </a:r>
            <a:r>
              <a:rPr lang="en-US" sz="2400" dirty="0">
                <a:solidFill>
                  <a:schemeClr val="tx1"/>
                </a:solidFill>
                <a:latin typeface="Calibri" panose="020F0502020204030204" pitchFamily="34" charset="0"/>
                <a:cs typeface="Calibri" panose="020F0502020204030204" pitchFamily="34" charset="0"/>
              </a:rPr>
              <a:t>: </a:t>
            </a:r>
          </a:p>
          <a:p>
            <a:pPr lvl="3">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Monday, December 1, 2025, at 5:00p.m. ET</a:t>
            </a:r>
          </a:p>
          <a:p>
            <a:pPr lvl="1">
              <a:buFont typeface="Arial" panose="020B0604020202020204" pitchFamily="34" charset="0"/>
              <a:buChar char="•"/>
            </a:pPr>
            <a:r>
              <a:rPr lang="en-US" sz="2400" b="1" dirty="0">
                <a:solidFill>
                  <a:schemeClr val="tx1"/>
                </a:solidFill>
                <a:latin typeface="Calibri" panose="020F0502020204030204" pitchFamily="34" charset="0"/>
                <a:cs typeface="Calibri" panose="020F0502020204030204" pitchFamily="34" charset="0"/>
              </a:rPr>
              <a:t>Final Deadline: </a:t>
            </a:r>
          </a:p>
          <a:p>
            <a:pPr lvl="3">
              <a:buFont typeface="Arial" panose="020B0604020202020204" pitchFamily="34" charset="0"/>
              <a:buChar char="•"/>
            </a:pPr>
            <a:r>
              <a:rPr lang="en-US" sz="2200" dirty="0">
                <a:solidFill>
                  <a:schemeClr val="tx1"/>
                </a:solidFill>
                <a:latin typeface="Calibri" panose="020F0502020204030204" pitchFamily="34" charset="0"/>
                <a:cs typeface="Calibri" panose="020F0502020204030204" pitchFamily="34" charset="0"/>
              </a:rPr>
              <a:t>Monday, December 15, 2025, at 5:00p.m. ET</a:t>
            </a:r>
          </a:p>
          <a:p>
            <a:pPr lvl="3">
              <a:buFont typeface="Arial" panose="020B0604020202020204" pitchFamily="34" charset="0"/>
              <a:buChar char="•"/>
            </a:pPr>
            <a:endParaRPr lang="en-US" sz="2200" dirty="0">
              <a:solidFill>
                <a:schemeClr val="tx1"/>
              </a:solidFill>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US" sz="2600" dirty="0">
              <a:solidFill>
                <a:srgbClr val="1B4414"/>
              </a:solidFill>
              <a:latin typeface="Gotham Book" pitchFamily="50" charset="0"/>
              <a:cs typeface="Gotham Book" pitchFamily="50" charset="0"/>
            </a:endParaRPr>
          </a:p>
        </p:txBody>
      </p:sp>
    </p:spTree>
    <p:extLst>
      <p:ext uri="{BB962C8B-B14F-4D97-AF65-F5344CB8AC3E}">
        <p14:creationId xmlns:p14="http://schemas.microsoft.com/office/powerpoint/2010/main" val="2048992667"/>
      </p:ext>
    </p:extLst>
  </p:cSld>
  <p:clrMapOvr>
    <a:masterClrMapping/>
  </p:clrMapOvr>
  <mc:AlternateContent xmlns:mc="http://schemas.openxmlformats.org/markup-compatibility/2006" xmlns:p14="http://schemas.microsoft.com/office/powerpoint/2010/main">
    <mc:Choice Requires="p14">
      <p:transition p14:dur="0" advTm="55358"/>
    </mc:Choice>
    <mc:Fallback xmlns="">
      <p:transition advTm="55358"/>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86604"/>
            <a:ext cx="9144000" cy="1450757"/>
          </a:xfrm>
        </p:spPr>
        <p:txBody>
          <a:bodyPr>
            <a:normAutofit/>
          </a:bodyPr>
          <a:lstStyle/>
          <a:p>
            <a:pPr algn="ctr"/>
            <a:r>
              <a:rPr lang="en-US" sz="3600" b="1" dirty="0">
                <a:solidFill>
                  <a:schemeClr val="tx1"/>
                </a:solidFill>
                <a:latin typeface="+mn-lt"/>
                <a:cs typeface="Gotham Book" pitchFamily="50" charset="0"/>
              </a:rPr>
              <a:t>Thesis and Dissertation formatting help</a:t>
            </a:r>
            <a:br>
              <a:rPr lang="en-US" sz="3600" b="1" dirty="0">
                <a:solidFill>
                  <a:schemeClr val="tx1"/>
                </a:solidFill>
                <a:latin typeface="+mn-lt"/>
                <a:cs typeface="Gotham Book" pitchFamily="50" charset="0"/>
              </a:rPr>
            </a:br>
            <a:r>
              <a:rPr lang="en-US" sz="3600" b="1" dirty="0">
                <a:solidFill>
                  <a:schemeClr val="tx1"/>
                </a:solidFill>
                <a:latin typeface="+mn-lt"/>
                <a:cs typeface="Gotham Book" pitchFamily="50" charset="0"/>
              </a:rPr>
              <a:t>walk-in sessions</a:t>
            </a:r>
          </a:p>
        </p:txBody>
      </p:sp>
      <p:sp>
        <p:nvSpPr>
          <p:cNvPr id="2" name="Content Placeholder 1"/>
          <p:cNvSpPr>
            <a:spLocks noGrp="1"/>
          </p:cNvSpPr>
          <p:nvPr>
            <p:ph idx="1"/>
          </p:nvPr>
        </p:nvSpPr>
        <p:spPr>
          <a:xfrm>
            <a:off x="800099" y="1828800"/>
            <a:ext cx="7543801" cy="4326466"/>
          </a:xfrm>
        </p:spPr>
        <p:txBody>
          <a:bodyPr>
            <a:normAutofit/>
          </a:bodyPr>
          <a:lstStyle/>
          <a:p>
            <a:pPr>
              <a:buFont typeface="Arial" panose="020B0604020202020204" pitchFamily="34" charset="0"/>
              <a:buChar char="•"/>
            </a:pPr>
            <a:r>
              <a:rPr lang="en-US" sz="2400" dirty="0">
                <a:solidFill>
                  <a:schemeClr val="tx1"/>
                </a:solidFill>
                <a:cs typeface="Gotham Book" pitchFamily="50" charset="0"/>
              </a:rPr>
              <a:t>Students may bring </a:t>
            </a:r>
            <a:r>
              <a:rPr lang="en-US" sz="2400" u="sng" dirty="0">
                <a:solidFill>
                  <a:schemeClr val="tx1"/>
                </a:solidFill>
                <a:cs typeface="Gotham Book" pitchFamily="50" charset="0"/>
              </a:rPr>
              <a:t>specific questions </a:t>
            </a:r>
            <a:r>
              <a:rPr lang="en-US" sz="2400" dirty="0">
                <a:solidFill>
                  <a:schemeClr val="tx1"/>
                </a:solidFill>
                <a:cs typeface="Gotham Book" pitchFamily="50" charset="0"/>
              </a:rPr>
              <a:t>about their documents or questions about formatting requirements to the walk-in sessions. </a:t>
            </a:r>
            <a:r>
              <a:rPr lang="en-US" sz="2400" b="1" dirty="0">
                <a:solidFill>
                  <a:schemeClr val="tx1"/>
                </a:solidFill>
                <a:cs typeface="Gotham Book" pitchFamily="50" charset="0"/>
              </a:rPr>
              <a:t>We will not review any documents in its entirety. That happens when the document is submitted to ProQuest.</a:t>
            </a:r>
          </a:p>
          <a:p>
            <a:pPr>
              <a:buFont typeface="Arial" panose="020B0604020202020204" pitchFamily="34" charset="0"/>
              <a:buChar char="•"/>
            </a:pPr>
            <a:r>
              <a:rPr lang="en-US" sz="2400" dirty="0">
                <a:solidFill>
                  <a:schemeClr val="tx1"/>
                </a:solidFill>
                <a:cs typeface="Gotham Book" pitchFamily="50" charset="0"/>
              </a:rPr>
              <a:t>Please visit </a:t>
            </a:r>
            <a:r>
              <a:rPr lang="en-US" sz="2400" dirty="0">
                <a:solidFill>
                  <a:schemeClr val="tx1"/>
                </a:solidFill>
                <a:cs typeface="Gotham Book" pitchFamily="50" charset="0"/>
                <a:hlinkClick r:id="rId3"/>
              </a:rPr>
              <a:t>https://grad.msu.edu/etd/workshops</a:t>
            </a:r>
            <a:r>
              <a:rPr lang="en-US" sz="2400" dirty="0">
                <a:solidFill>
                  <a:schemeClr val="tx1"/>
                </a:solidFill>
                <a:cs typeface="Gotham Book" pitchFamily="50" charset="0"/>
              </a:rPr>
              <a:t> for the dates/times for our walk-in sessions.</a:t>
            </a:r>
          </a:p>
          <a:p>
            <a:pPr>
              <a:buFont typeface="Arial" panose="020B0604020202020204" pitchFamily="34" charset="0"/>
              <a:buChar char="•"/>
            </a:pPr>
            <a:r>
              <a:rPr lang="en-US" sz="2400" dirty="0">
                <a:solidFill>
                  <a:schemeClr val="tx1"/>
                </a:solidFill>
                <a:cs typeface="Gotham Book" pitchFamily="50" charset="0"/>
              </a:rPr>
              <a:t>We are available 8:00 am-12:00 pm and 1:00 pm 5:00 pm, Monday-Friday, for assistance if the drop-in sessions do not work with your schedule.</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93364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F394DB-9507-9951-B903-4C872AA996F0}"/>
              </a:ext>
            </a:extLst>
          </p:cNvPr>
          <p:cNvSpPr>
            <a:spLocks noGrp="1"/>
          </p:cNvSpPr>
          <p:nvPr>
            <p:ph type="title" idx="4294967295"/>
          </p:nvPr>
        </p:nvSpPr>
        <p:spPr>
          <a:xfrm>
            <a:off x="790574" y="215134"/>
            <a:ext cx="7543800" cy="609600"/>
          </a:xfrm>
        </p:spPr>
        <p:txBody>
          <a:bodyPr>
            <a:noAutofit/>
          </a:bodyPr>
          <a:lstStyle/>
          <a:p>
            <a:pPr algn="ctr"/>
            <a:r>
              <a:rPr lang="en-US" altLang="en-US" b="1" dirty="0">
                <a:solidFill>
                  <a:srgbClr val="000000"/>
                </a:solidFill>
                <a:latin typeface="+mn-lt"/>
                <a:cs typeface="Gotham Book" pitchFamily="50" charset="0"/>
              </a:rPr>
              <a:t>Resources</a:t>
            </a:r>
            <a:endParaRPr lang="en-US" b="1" dirty="0">
              <a:latin typeface="+mn-lt"/>
            </a:endParaRPr>
          </a:p>
        </p:txBody>
      </p:sp>
      <p:sp>
        <p:nvSpPr>
          <p:cNvPr id="64519" name="Text Box 7"/>
          <p:cNvSpPr txBox="1">
            <a:spLocks noChangeArrowheads="1"/>
          </p:cNvSpPr>
          <p:nvPr/>
        </p:nvSpPr>
        <p:spPr bwMode="auto">
          <a:xfrm>
            <a:off x="247649" y="824734"/>
            <a:ext cx="43592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The Graduate School</a:t>
            </a:r>
          </a:p>
          <a:p>
            <a:pPr eaLnBrk="1" fontAlgn="base" hangingPunct="1">
              <a:spcBef>
                <a:spcPct val="0"/>
              </a:spcBef>
              <a:spcAft>
                <a:spcPct val="0"/>
              </a:spcAft>
            </a:pPr>
            <a:r>
              <a:rPr lang="en-US" altLang="en-US" sz="1400" dirty="0">
                <a:solidFill>
                  <a:srgbClr val="000000"/>
                </a:solidFill>
                <a:latin typeface="+mn-lt"/>
                <a:cs typeface="Gotham Book" pitchFamily="50" charset="0"/>
              </a:rPr>
              <a:t>Phone Number:  517-353-3220</a:t>
            </a:r>
          </a:p>
          <a:p>
            <a:pPr eaLnBrk="1" fontAlgn="base" hangingPunct="1">
              <a:spcBef>
                <a:spcPct val="0"/>
              </a:spcBef>
              <a:spcAft>
                <a:spcPct val="0"/>
              </a:spcAft>
            </a:pPr>
            <a:r>
              <a:rPr lang="en-US" altLang="en-US" sz="1400" dirty="0">
                <a:solidFill>
                  <a:srgbClr val="000000"/>
                </a:solidFill>
                <a:latin typeface="+mn-lt"/>
                <a:cs typeface="Gotham Book" pitchFamily="50" charset="0"/>
              </a:rPr>
              <a:t>E-mail:  </a:t>
            </a:r>
            <a:r>
              <a:rPr lang="en-US" altLang="en-US" sz="1400" u="sng" dirty="0">
                <a:solidFill>
                  <a:srgbClr val="002060"/>
                </a:solidFill>
                <a:latin typeface="+mn-lt"/>
                <a:cs typeface="Gotham Book" pitchFamily="50" charset="0"/>
                <a:hlinkClick r:id="rId3"/>
              </a:rPr>
              <a:t>msuetds.approval@grd.msu.edu</a:t>
            </a:r>
            <a:r>
              <a:rPr lang="en-US" altLang="en-US" sz="1400" u="sng" dirty="0">
                <a:solidFill>
                  <a:srgbClr val="002060"/>
                </a:solidFill>
                <a:latin typeface="+mn-lt"/>
                <a:cs typeface="Gotham Book" pitchFamily="50" charset="0"/>
              </a:rPr>
              <a:t> </a:t>
            </a:r>
            <a:endParaRPr lang="en-US" altLang="en-US" sz="1400" u="sng" dirty="0">
              <a:solidFill>
                <a:schemeClr val="accent1">
                  <a:lumMod val="60000"/>
                  <a:lumOff val="40000"/>
                </a:schemeClr>
              </a:solidFill>
              <a:latin typeface="+mn-lt"/>
              <a:cs typeface="Gotham Book" pitchFamily="50" charset="0"/>
            </a:endParaRPr>
          </a:p>
          <a:p>
            <a:pPr eaLnBrk="1" fontAlgn="base" hangingPunct="1">
              <a:spcBef>
                <a:spcPct val="0"/>
              </a:spcBef>
              <a:spcAft>
                <a:spcPct val="0"/>
              </a:spcAft>
            </a:pPr>
            <a:r>
              <a:rPr lang="en-US" altLang="en-US" sz="1400" dirty="0">
                <a:solidFill>
                  <a:srgbClr val="000000"/>
                </a:solidFill>
                <a:latin typeface="+mn-lt"/>
                <a:cs typeface="Gotham Book" pitchFamily="50" charset="0"/>
              </a:rPr>
              <a:t>Address: 466 W Circle Drive, Chittenden Hall, 2</a:t>
            </a:r>
            <a:r>
              <a:rPr lang="en-US" altLang="en-US" sz="1400" baseline="30000" dirty="0">
                <a:solidFill>
                  <a:srgbClr val="000000"/>
                </a:solidFill>
                <a:latin typeface="+mn-lt"/>
                <a:cs typeface="Gotham Book" pitchFamily="50" charset="0"/>
              </a:rPr>
              <a:t>nd</a:t>
            </a:r>
            <a:r>
              <a:rPr lang="en-US" altLang="en-US" sz="1400" dirty="0">
                <a:solidFill>
                  <a:srgbClr val="000000"/>
                </a:solidFill>
                <a:latin typeface="+mn-lt"/>
                <a:cs typeface="Gotham Book" pitchFamily="50" charset="0"/>
              </a:rPr>
              <a:t> Floor</a:t>
            </a:r>
          </a:p>
        </p:txBody>
      </p:sp>
      <p:sp>
        <p:nvSpPr>
          <p:cNvPr id="64515" name="Text Box 3"/>
          <p:cNvSpPr txBox="1">
            <a:spLocks noChangeArrowheads="1"/>
          </p:cNvSpPr>
          <p:nvPr/>
        </p:nvSpPr>
        <p:spPr bwMode="auto">
          <a:xfrm>
            <a:off x="247649" y="1908404"/>
            <a:ext cx="43148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Human Research Protection </a:t>
            </a:r>
            <a:r>
              <a:rPr lang="en-US" altLang="en-US" sz="1400" b="1" u="sng">
                <a:latin typeface="+mn-lt"/>
                <a:cs typeface="Gotham Book" pitchFamily="50" charset="0"/>
              </a:rPr>
              <a:t>Program (</a:t>
            </a:r>
            <a:r>
              <a:rPr lang="en-US" altLang="en-US" sz="1400" b="1" u="sng" dirty="0">
                <a:latin typeface="+mn-lt"/>
                <a:cs typeface="Gotham Book" pitchFamily="50" charset="0"/>
              </a:rPr>
              <a:t>IRB)</a:t>
            </a:r>
          </a:p>
          <a:p>
            <a:pPr eaLnBrk="1" fontAlgn="base" hangingPunct="1">
              <a:spcBef>
                <a:spcPct val="0"/>
              </a:spcBef>
              <a:spcAft>
                <a:spcPct val="0"/>
              </a:spcAft>
            </a:pPr>
            <a:r>
              <a:rPr lang="en-US" altLang="en-US" sz="1400" dirty="0">
                <a:solidFill>
                  <a:srgbClr val="000000"/>
                </a:solidFill>
                <a:latin typeface="+mn-lt"/>
                <a:cs typeface="Gotham Book" pitchFamily="50" charset="0"/>
              </a:rPr>
              <a:t>Phone Number:  517-884-6020</a:t>
            </a:r>
          </a:p>
          <a:p>
            <a:pPr eaLnBrk="1" fontAlgn="base" hangingPunct="1">
              <a:spcBef>
                <a:spcPct val="0"/>
              </a:spcBef>
              <a:spcAft>
                <a:spcPct val="0"/>
              </a:spcAft>
            </a:pPr>
            <a:r>
              <a:rPr lang="en-US" altLang="en-US" sz="1400" dirty="0">
                <a:solidFill>
                  <a:srgbClr val="000000"/>
                </a:solidFill>
                <a:latin typeface="+mn-lt"/>
                <a:cs typeface="Gotham Book" pitchFamily="50" charset="0"/>
              </a:rPr>
              <a:t>E-mail:  </a:t>
            </a:r>
            <a:r>
              <a:rPr lang="en-US" altLang="en-US" sz="1400" dirty="0">
                <a:solidFill>
                  <a:srgbClr val="002060"/>
                </a:solidFill>
                <a:latin typeface="+mn-lt"/>
                <a:cs typeface="Gotham Book" pitchFamily="50" charset="0"/>
                <a:hlinkClick r:id="rId4"/>
              </a:rPr>
              <a:t>irb@ora.msu.edu</a:t>
            </a:r>
            <a:r>
              <a:rPr lang="en-US" altLang="en-US" sz="1400" dirty="0">
                <a:solidFill>
                  <a:srgbClr val="002060"/>
                </a:solidFill>
                <a:latin typeface="+mn-lt"/>
                <a:cs typeface="Gotham Book" pitchFamily="50" charset="0"/>
              </a:rPr>
              <a:t> </a:t>
            </a:r>
          </a:p>
          <a:p>
            <a:pPr eaLnBrk="1" fontAlgn="base" hangingPunct="1">
              <a:spcBef>
                <a:spcPct val="0"/>
              </a:spcBef>
              <a:spcAft>
                <a:spcPct val="0"/>
              </a:spcAft>
            </a:pPr>
            <a:r>
              <a:rPr lang="en-US" altLang="en-US" sz="1400" dirty="0">
                <a:solidFill>
                  <a:srgbClr val="000000"/>
                </a:solidFill>
                <a:latin typeface="+mn-lt"/>
                <a:cs typeface="Gotham Book" pitchFamily="50" charset="0"/>
              </a:rPr>
              <a:t>Address: 4000 Collins Rd, Suite 136, Lansing, MI 48910</a:t>
            </a:r>
          </a:p>
          <a:p>
            <a:pPr eaLnBrk="1" fontAlgn="base" hangingPunct="1">
              <a:spcBef>
                <a:spcPct val="0"/>
              </a:spcBef>
              <a:spcAft>
                <a:spcPct val="0"/>
              </a:spcAft>
            </a:pPr>
            <a:r>
              <a:rPr lang="en-US" altLang="en-US" sz="1400" dirty="0">
                <a:solidFill>
                  <a:srgbClr val="000000"/>
                </a:solidFill>
                <a:latin typeface="+mn-lt"/>
                <a:cs typeface="Gotham Book" pitchFamily="50" charset="0"/>
              </a:rPr>
              <a:t>Web Address</a:t>
            </a:r>
            <a:r>
              <a:rPr lang="en-US" altLang="en-US" sz="1400" dirty="0">
                <a:solidFill>
                  <a:srgbClr val="002060"/>
                </a:solidFill>
                <a:latin typeface="+mn-lt"/>
                <a:cs typeface="Gotham Book" pitchFamily="50" charset="0"/>
              </a:rPr>
              <a:t>: </a:t>
            </a:r>
            <a:r>
              <a:rPr lang="en-US" altLang="en-US" sz="1400" dirty="0">
                <a:solidFill>
                  <a:srgbClr val="002060"/>
                </a:solidFill>
                <a:latin typeface="+mn-lt"/>
                <a:cs typeface="Gotham Book" pitchFamily="50" charset="0"/>
                <a:hlinkClick r:id="rId5"/>
              </a:rPr>
              <a:t>http://www.hrpp.msu.edu</a:t>
            </a:r>
            <a:r>
              <a:rPr lang="en-US" altLang="en-US" sz="1400" dirty="0">
                <a:solidFill>
                  <a:srgbClr val="002060"/>
                </a:solidFill>
                <a:latin typeface="+mn-lt"/>
                <a:cs typeface="Gotham Book" pitchFamily="50" charset="0"/>
              </a:rPr>
              <a:t> </a:t>
            </a:r>
          </a:p>
        </p:txBody>
      </p:sp>
      <p:sp>
        <p:nvSpPr>
          <p:cNvPr id="64521" name="Text Box 5"/>
          <p:cNvSpPr txBox="1">
            <a:spLocks noChangeArrowheads="1"/>
          </p:cNvSpPr>
          <p:nvPr/>
        </p:nvSpPr>
        <p:spPr bwMode="auto">
          <a:xfrm>
            <a:off x="247649" y="3230464"/>
            <a:ext cx="4181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Office for International Students and Scholars (OISS)</a:t>
            </a:r>
          </a:p>
          <a:p>
            <a:pPr eaLnBrk="1" fontAlgn="base" hangingPunct="1">
              <a:spcBef>
                <a:spcPct val="0"/>
              </a:spcBef>
              <a:spcAft>
                <a:spcPct val="0"/>
              </a:spcAft>
            </a:pPr>
            <a:r>
              <a:rPr lang="en-US" altLang="en-US" sz="1400" dirty="0">
                <a:solidFill>
                  <a:srgbClr val="000000"/>
                </a:solidFill>
                <a:latin typeface="+mn-lt"/>
                <a:cs typeface="Gotham Book" pitchFamily="50" charset="0"/>
              </a:rPr>
              <a:t>Phone Number:  517-353-1720</a:t>
            </a:r>
          </a:p>
          <a:p>
            <a:pPr eaLnBrk="1" fontAlgn="base" hangingPunct="1">
              <a:spcBef>
                <a:spcPct val="0"/>
              </a:spcBef>
              <a:spcAft>
                <a:spcPct val="0"/>
              </a:spcAft>
            </a:pPr>
            <a:r>
              <a:rPr lang="en-US" altLang="en-US" sz="1400" dirty="0">
                <a:solidFill>
                  <a:srgbClr val="000000"/>
                </a:solidFill>
                <a:latin typeface="+mn-lt"/>
                <a:cs typeface="Gotham Book" pitchFamily="50" charset="0"/>
              </a:rPr>
              <a:t>Address: 427 N Shaw Lane, Room 105</a:t>
            </a:r>
          </a:p>
          <a:p>
            <a:pPr eaLnBrk="1" fontAlgn="base" hangingPunct="1">
              <a:spcBef>
                <a:spcPct val="0"/>
              </a:spcBef>
              <a:spcAft>
                <a:spcPct val="0"/>
              </a:spcAft>
            </a:pPr>
            <a:r>
              <a:rPr lang="en-US" altLang="en-US" sz="1400" dirty="0">
                <a:solidFill>
                  <a:srgbClr val="000000"/>
                </a:solidFill>
                <a:latin typeface="+mn-lt"/>
                <a:cs typeface="Gotham Book" pitchFamily="50" charset="0"/>
              </a:rPr>
              <a:t>E-mail: </a:t>
            </a:r>
            <a:r>
              <a:rPr lang="en-US" altLang="en-US" sz="1400" dirty="0">
                <a:solidFill>
                  <a:srgbClr val="002060"/>
                </a:solidFill>
                <a:latin typeface="+mn-lt"/>
                <a:cs typeface="Gotham Book" pitchFamily="50" charset="0"/>
                <a:hlinkClick r:id="rId6"/>
              </a:rPr>
              <a:t>oiss@msu.edu</a:t>
            </a:r>
            <a:r>
              <a:rPr lang="en-US" altLang="en-US" sz="1400" dirty="0">
                <a:solidFill>
                  <a:srgbClr val="002060"/>
                </a:solidFill>
                <a:latin typeface="+mn-lt"/>
                <a:cs typeface="Gotham Book" pitchFamily="50" charset="0"/>
              </a:rPr>
              <a:t> </a:t>
            </a:r>
          </a:p>
        </p:txBody>
      </p:sp>
      <p:sp>
        <p:nvSpPr>
          <p:cNvPr id="3" name="TextBox 2"/>
          <p:cNvSpPr txBox="1"/>
          <p:nvPr/>
        </p:nvSpPr>
        <p:spPr>
          <a:xfrm>
            <a:off x="247649" y="4334600"/>
            <a:ext cx="4051641" cy="523220"/>
          </a:xfrm>
          <a:prstGeom prst="rect">
            <a:avLst/>
          </a:prstGeom>
          <a:noFill/>
        </p:spPr>
        <p:txBody>
          <a:bodyPr wrap="square" rtlCol="0">
            <a:spAutoFit/>
          </a:bodyPr>
          <a:lstStyle/>
          <a:p>
            <a:r>
              <a:rPr lang="en-US" sz="1400" b="1" u="sng" dirty="0">
                <a:cs typeface="Gotham Book" pitchFamily="50" charset="0"/>
              </a:rPr>
              <a:t>MSU Technologies (Intellectual Property)</a:t>
            </a:r>
          </a:p>
          <a:p>
            <a:r>
              <a:rPr lang="en-US" sz="1400" dirty="0">
                <a:cs typeface="Gotham Book" pitchFamily="50" charset="0"/>
              </a:rPr>
              <a:t>Web Address:</a:t>
            </a:r>
            <a:r>
              <a:rPr lang="en-US" sz="1400" dirty="0">
                <a:solidFill>
                  <a:schemeClr val="bg1"/>
                </a:solidFill>
                <a:cs typeface="Gotham Book" pitchFamily="50" charset="0"/>
              </a:rPr>
              <a:t> </a:t>
            </a:r>
            <a:r>
              <a:rPr lang="en-US" sz="1400" dirty="0">
                <a:solidFill>
                  <a:srgbClr val="002060"/>
                </a:solidFill>
                <a:cs typeface="Gotham Book" pitchFamily="50" charset="0"/>
                <a:hlinkClick r:id="rId7"/>
              </a:rPr>
              <a:t>http://www.technologies.msu.edu/</a:t>
            </a:r>
            <a:endParaRPr lang="en-US" sz="1400" dirty="0">
              <a:solidFill>
                <a:schemeClr val="bg1"/>
              </a:solidFill>
              <a:latin typeface="Gotham Book" pitchFamily="50" charset="0"/>
              <a:cs typeface="Gotham Book" pitchFamily="50" charset="0"/>
            </a:endParaRPr>
          </a:p>
        </p:txBody>
      </p:sp>
      <p:sp>
        <p:nvSpPr>
          <p:cNvPr id="64514" name="Text Box 2"/>
          <p:cNvSpPr txBox="1">
            <a:spLocks noChangeArrowheads="1"/>
          </p:cNvSpPr>
          <p:nvPr/>
        </p:nvSpPr>
        <p:spPr bwMode="auto">
          <a:xfrm>
            <a:off x="247649" y="5007849"/>
            <a:ext cx="22478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Degree and Certification</a:t>
            </a:r>
          </a:p>
          <a:p>
            <a:pPr eaLnBrk="1" fontAlgn="base" hangingPunct="1">
              <a:spcBef>
                <a:spcPct val="0"/>
              </a:spcBef>
              <a:spcAft>
                <a:spcPct val="0"/>
              </a:spcAft>
            </a:pPr>
            <a:r>
              <a:rPr lang="en-US" altLang="en-US" sz="1400" dirty="0">
                <a:solidFill>
                  <a:srgbClr val="000000"/>
                </a:solidFill>
                <a:latin typeface="+mn-lt"/>
                <a:cs typeface="Gotham Book" pitchFamily="50" charset="0"/>
              </a:rPr>
              <a:t>E-mail:  </a:t>
            </a:r>
            <a:r>
              <a:rPr lang="en-US" altLang="en-US" sz="1400" dirty="0">
                <a:solidFill>
                  <a:srgbClr val="002060"/>
                </a:solidFill>
                <a:latin typeface="+mn-lt"/>
                <a:cs typeface="Gotham Book" pitchFamily="50" charset="0"/>
                <a:hlinkClick r:id="rId8"/>
              </a:rPr>
              <a:t>reg@msu.edu</a:t>
            </a:r>
            <a:r>
              <a:rPr lang="en-US" altLang="en-US" sz="1400" dirty="0">
                <a:solidFill>
                  <a:srgbClr val="002060"/>
                </a:solidFill>
                <a:latin typeface="+mn-lt"/>
                <a:cs typeface="Gotham Book" pitchFamily="50" charset="0"/>
              </a:rPr>
              <a:t> </a:t>
            </a:r>
          </a:p>
        </p:txBody>
      </p:sp>
      <p:sp>
        <p:nvSpPr>
          <p:cNvPr id="64520" name="Text Box 7"/>
          <p:cNvSpPr txBox="1">
            <a:spLocks noChangeArrowheads="1"/>
          </p:cNvSpPr>
          <p:nvPr/>
        </p:nvSpPr>
        <p:spPr bwMode="auto">
          <a:xfrm>
            <a:off x="4953000" y="824734"/>
            <a:ext cx="32175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ProQuest</a:t>
            </a:r>
          </a:p>
          <a:p>
            <a:pPr eaLnBrk="1" fontAlgn="base" hangingPunct="1">
              <a:spcBef>
                <a:spcPct val="0"/>
              </a:spcBef>
              <a:spcAft>
                <a:spcPct val="0"/>
              </a:spcAft>
            </a:pPr>
            <a:r>
              <a:rPr lang="en-US" altLang="en-US" sz="1400" dirty="0">
                <a:latin typeface="+mn-lt"/>
                <a:cs typeface="Gotham Book" pitchFamily="50" charset="0"/>
              </a:rPr>
              <a:t>Phone number: 800-521-0600 </a:t>
            </a:r>
          </a:p>
          <a:p>
            <a:pPr eaLnBrk="1" fontAlgn="base" hangingPunct="1">
              <a:spcBef>
                <a:spcPct val="0"/>
              </a:spcBef>
              <a:spcAft>
                <a:spcPct val="0"/>
              </a:spcAft>
            </a:pPr>
            <a:r>
              <a:rPr lang="en-US" altLang="en-US" sz="1400" dirty="0">
                <a:latin typeface="+mn-lt"/>
                <a:cs typeface="Gotham Book" pitchFamily="50" charset="0"/>
              </a:rPr>
              <a:t>E-mail: </a:t>
            </a:r>
            <a:r>
              <a:rPr lang="en-US" altLang="en-US" sz="1400" dirty="0">
                <a:solidFill>
                  <a:srgbClr val="002060"/>
                </a:solidFill>
                <a:latin typeface="+mn-lt"/>
                <a:cs typeface="Gotham Book" pitchFamily="50" charset="0"/>
                <a:hlinkClick r:id="rId9"/>
              </a:rPr>
              <a:t>etdsupport@proquest.com</a:t>
            </a:r>
            <a:r>
              <a:rPr lang="en-US" altLang="en-US" sz="1400" dirty="0">
                <a:solidFill>
                  <a:srgbClr val="002060"/>
                </a:solidFill>
                <a:latin typeface="+mn-lt"/>
                <a:cs typeface="Gotham Book" pitchFamily="50" charset="0"/>
              </a:rPr>
              <a:t> </a:t>
            </a:r>
            <a:r>
              <a:rPr lang="en-US" altLang="en-US" sz="1400" dirty="0">
                <a:latin typeface="+mn-lt"/>
                <a:cs typeface="Gotham Book" pitchFamily="50" charset="0"/>
              </a:rPr>
              <a:t>OR </a:t>
            </a:r>
            <a:r>
              <a:rPr lang="en-US" altLang="en-US" sz="1400" dirty="0">
                <a:solidFill>
                  <a:srgbClr val="002060"/>
                </a:solidFill>
                <a:latin typeface="+mn-lt"/>
                <a:cs typeface="Gotham Book" pitchFamily="50" charset="0"/>
                <a:hlinkClick r:id="rId10"/>
              </a:rPr>
              <a:t>disspub@proquest.com</a:t>
            </a:r>
            <a:r>
              <a:rPr lang="en-US" altLang="en-US" sz="1400" dirty="0">
                <a:solidFill>
                  <a:srgbClr val="002060"/>
                </a:solidFill>
                <a:latin typeface="+mn-lt"/>
                <a:cs typeface="Gotham Book" pitchFamily="50" charset="0"/>
              </a:rPr>
              <a:t> </a:t>
            </a:r>
            <a:r>
              <a:rPr lang="en-US" altLang="en-US" sz="1400" dirty="0">
                <a:solidFill>
                  <a:schemeClr val="bg1"/>
                </a:solidFill>
                <a:latin typeface="+mn-lt"/>
                <a:cs typeface="Gotham Book" pitchFamily="50" charset="0"/>
              </a:rPr>
              <a:t>   </a:t>
            </a:r>
          </a:p>
        </p:txBody>
      </p:sp>
      <p:sp>
        <p:nvSpPr>
          <p:cNvPr id="64516" name="Text Box 4"/>
          <p:cNvSpPr txBox="1">
            <a:spLocks noChangeArrowheads="1"/>
          </p:cNvSpPr>
          <p:nvPr/>
        </p:nvSpPr>
        <p:spPr bwMode="auto">
          <a:xfrm>
            <a:off x="4953000" y="1929673"/>
            <a:ext cx="372088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eaLnBrk="1" fontAlgn="base" hangingPunct="1">
              <a:spcBef>
                <a:spcPct val="0"/>
              </a:spcBef>
              <a:spcAft>
                <a:spcPct val="0"/>
              </a:spcAft>
            </a:pPr>
            <a:r>
              <a:rPr lang="en-US" altLang="en-US" sz="1400" b="1" u="sng" dirty="0">
                <a:latin typeface="+mn-lt"/>
                <a:cs typeface="Gotham Book" pitchFamily="50" charset="0"/>
              </a:rPr>
              <a:t>Research with Animals (IACUC)</a:t>
            </a:r>
          </a:p>
          <a:p>
            <a:pPr eaLnBrk="1" fontAlgn="base" hangingPunct="1">
              <a:spcBef>
                <a:spcPct val="0"/>
              </a:spcBef>
              <a:spcAft>
                <a:spcPct val="0"/>
              </a:spcAft>
            </a:pPr>
            <a:r>
              <a:rPr lang="en-US" altLang="en-US" sz="1400" dirty="0">
                <a:solidFill>
                  <a:srgbClr val="000000"/>
                </a:solidFill>
                <a:latin typeface="+mn-lt"/>
                <a:cs typeface="Gotham Book" pitchFamily="50" charset="0"/>
              </a:rPr>
              <a:t>Phone Number:  517-432-8103</a:t>
            </a:r>
          </a:p>
          <a:p>
            <a:pPr eaLnBrk="1" fontAlgn="base" hangingPunct="1">
              <a:spcBef>
                <a:spcPct val="0"/>
              </a:spcBef>
              <a:spcAft>
                <a:spcPct val="0"/>
              </a:spcAft>
            </a:pPr>
            <a:r>
              <a:rPr lang="en-US" altLang="en-US" sz="1400" dirty="0">
                <a:solidFill>
                  <a:srgbClr val="000000"/>
                </a:solidFill>
                <a:latin typeface="+mn-lt"/>
                <a:cs typeface="Gotham Book" pitchFamily="50" charset="0"/>
              </a:rPr>
              <a:t>E-mail:  </a:t>
            </a:r>
            <a:r>
              <a:rPr lang="en-US" altLang="en-US" sz="1400" dirty="0">
                <a:solidFill>
                  <a:srgbClr val="002060"/>
                </a:solidFill>
                <a:latin typeface="+mn-lt"/>
                <a:cs typeface="Gotham Book" pitchFamily="50" charset="0"/>
                <a:hlinkClick r:id="rId11"/>
              </a:rPr>
              <a:t>iacuc@msu.edu</a:t>
            </a:r>
            <a:r>
              <a:rPr lang="en-US" altLang="en-US" sz="1400" dirty="0">
                <a:solidFill>
                  <a:srgbClr val="002060"/>
                </a:solidFill>
                <a:latin typeface="+mn-lt"/>
                <a:cs typeface="Gotham Book" pitchFamily="50" charset="0"/>
              </a:rPr>
              <a:t> </a:t>
            </a:r>
          </a:p>
          <a:p>
            <a:pPr eaLnBrk="1" fontAlgn="base" hangingPunct="1">
              <a:spcBef>
                <a:spcPct val="0"/>
              </a:spcBef>
              <a:spcAft>
                <a:spcPct val="0"/>
              </a:spcAft>
            </a:pPr>
            <a:r>
              <a:rPr lang="en-US" altLang="en-US" sz="1400" dirty="0">
                <a:solidFill>
                  <a:srgbClr val="000000"/>
                </a:solidFill>
                <a:latin typeface="+mn-lt"/>
                <a:cs typeface="Gotham Book" pitchFamily="50" charset="0"/>
              </a:rPr>
              <a:t>Address: 4000 Collins Rd, Lansing, MI 48910</a:t>
            </a:r>
          </a:p>
          <a:p>
            <a:pPr eaLnBrk="1" fontAlgn="base" hangingPunct="1">
              <a:spcBef>
                <a:spcPct val="0"/>
              </a:spcBef>
              <a:spcAft>
                <a:spcPct val="0"/>
              </a:spcAft>
            </a:pPr>
            <a:r>
              <a:rPr lang="en-US" altLang="en-US" sz="1400" dirty="0">
                <a:solidFill>
                  <a:srgbClr val="000000"/>
                </a:solidFill>
                <a:latin typeface="+mn-lt"/>
                <a:cs typeface="Gotham Book" pitchFamily="50" charset="0"/>
              </a:rPr>
              <a:t>Web Address: </a:t>
            </a:r>
            <a:r>
              <a:rPr lang="en-US" altLang="en-US" sz="1400" dirty="0">
                <a:solidFill>
                  <a:srgbClr val="002060"/>
                </a:solidFill>
                <a:latin typeface="+mn-lt"/>
                <a:cs typeface="Gotham Book" pitchFamily="50" charset="0"/>
                <a:hlinkClick r:id="rId12"/>
              </a:rPr>
              <a:t>http://www.animalcare.msu.edu</a:t>
            </a:r>
            <a:r>
              <a:rPr lang="en-US" altLang="en-US" sz="1400" dirty="0">
                <a:solidFill>
                  <a:srgbClr val="002060"/>
                </a:solidFill>
                <a:latin typeface="+mn-lt"/>
                <a:cs typeface="Gotham Book" pitchFamily="50" charset="0"/>
              </a:rPr>
              <a:t> </a:t>
            </a:r>
          </a:p>
        </p:txBody>
      </p:sp>
      <p:sp>
        <p:nvSpPr>
          <p:cNvPr id="2" name="TextBox 1"/>
          <p:cNvSpPr txBox="1"/>
          <p:nvPr/>
        </p:nvSpPr>
        <p:spPr>
          <a:xfrm>
            <a:off x="4953000" y="3250498"/>
            <a:ext cx="3650691" cy="738664"/>
          </a:xfrm>
          <a:prstGeom prst="rect">
            <a:avLst/>
          </a:prstGeom>
          <a:noFill/>
        </p:spPr>
        <p:txBody>
          <a:bodyPr wrap="square" rtlCol="0">
            <a:spAutoFit/>
          </a:bodyPr>
          <a:lstStyle/>
          <a:p>
            <a:r>
              <a:rPr lang="en-US" sz="1400" b="1" u="sng" dirty="0">
                <a:cs typeface="Gotham Book" pitchFamily="50" charset="0"/>
              </a:rPr>
              <a:t>MSU Copyright Office</a:t>
            </a:r>
          </a:p>
          <a:p>
            <a:r>
              <a:rPr lang="en-US" sz="1400" dirty="0">
                <a:cs typeface="Gotham Book" pitchFamily="50" charset="0"/>
              </a:rPr>
              <a:t>Web Address: </a:t>
            </a:r>
            <a:r>
              <a:rPr lang="en-US" sz="1400" dirty="0">
                <a:solidFill>
                  <a:srgbClr val="061352"/>
                </a:solidFill>
                <a:cs typeface="Gotham Book" pitchFamily="50" charset="0"/>
                <a:hlinkClick r:id="rId13"/>
              </a:rPr>
              <a:t>https://lib.msu.edu/copyright/</a:t>
            </a:r>
            <a:r>
              <a:rPr lang="en-US" sz="1400" dirty="0">
                <a:solidFill>
                  <a:srgbClr val="061352"/>
                </a:solidFill>
                <a:cs typeface="Gotham Book" pitchFamily="50" charset="0"/>
              </a:rPr>
              <a:t> </a:t>
            </a:r>
            <a:r>
              <a:rPr lang="en-US" sz="1400" dirty="0">
                <a:cs typeface="Gotham Book" pitchFamily="50" charset="0"/>
              </a:rPr>
              <a:t> </a:t>
            </a:r>
          </a:p>
          <a:p>
            <a:r>
              <a:rPr lang="en-US" sz="1400" dirty="0">
                <a:cs typeface="Gotham Book" pitchFamily="50" charset="0"/>
              </a:rPr>
              <a:t>Email: </a:t>
            </a:r>
            <a:r>
              <a:rPr lang="en-US" sz="1400" dirty="0">
                <a:solidFill>
                  <a:srgbClr val="002060"/>
                </a:solidFill>
                <a:cs typeface="Gotham Book" pitchFamily="50" charset="0"/>
                <a:hlinkClick r:id="rId14"/>
              </a:rPr>
              <a:t>copyright@msu.edu</a:t>
            </a:r>
            <a:r>
              <a:rPr lang="en-US" sz="1400" dirty="0">
                <a:solidFill>
                  <a:srgbClr val="002060"/>
                </a:solidFill>
                <a:cs typeface="Gotham Book" pitchFamily="50" charset="0"/>
              </a:rPr>
              <a:t> </a:t>
            </a:r>
            <a:endParaRPr lang="en-US" sz="1400" dirty="0">
              <a:solidFill>
                <a:schemeClr val="bg1"/>
              </a:solidFill>
              <a:latin typeface="Gotham Book" pitchFamily="50" charset="0"/>
              <a:cs typeface="Gotham Book" pitchFamily="50" charset="0"/>
            </a:endParaRPr>
          </a:p>
        </p:txBody>
      </p:sp>
    </p:spTree>
    <p:extLst>
      <p:ext uri="{BB962C8B-B14F-4D97-AF65-F5344CB8AC3E}">
        <p14:creationId xmlns:p14="http://schemas.microsoft.com/office/powerpoint/2010/main" val="405031337"/>
      </p:ext>
    </p:extLst>
  </p:cSld>
  <p:clrMapOvr>
    <a:masterClrMapping/>
  </p:clrMapOvr>
  <mc:AlternateContent xmlns:mc="http://schemas.openxmlformats.org/markup-compatibility/2006" xmlns:p14="http://schemas.microsoft.com/office/powerpoint/2010/main">
    <mc:Choice Requires="p14">
      <p:transition p14:dur="10" advTm="35674"/>
    </mc:Choice>
    <mc:Fallback xmlns="">
      <p:transition advTm="356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04"/>
            <a:ext cx="9144000" cy="932596"/>
          </a:xfrm>
        </p:spPr>
        <p:txBody>
          <a:bodyPr/>
          <a:lstStyle/>
          <a:p>
            <a:pPr algn="ctr"/>
            <a:r>
              <a:rPr lang="en-US" b="1" dirty="0">
                <a:solidFill>
                  <a:schemeClr val="tx1"/>
                </a:solidFill>
                <a:latin typeface="+mn-lt"/>
                <a:cs typeface="Gotham Book" pitchFamily="50" charset="0"/>
              </a:rPr>
              <a:t>Templates</a:t>
            </a:r>
          </a:p>
        </p:txBody>
      </p:sp>
      <p:sp>
        <p:nvSpPr>
          <p:cNvPr id="4" name="Content Placeholder 3"/>
          <p:cNvSpPr>
            <a:spLocks noGrp="1"/>
          </p:cNvSpPr>
          <p:nvPr>
            <p:ph idx="1"/>
          </p:nvPr>
        </p:nvSpPr>
        <p:spPr>
          <a:xfrm>
            <a:off x="533401" y="1845734"/>
            <a:ext cx="8229600" cy="4402666"/>
          </a:xfrm>
        </p:spPr>
        <p:txBody>
          <a:bodyPr>
            <a:normAutofit/>
          </a:bodyPr>
          <a:lstStyle/>
          <a:p>
            <a:pPr>
              <a:buFont typeface="Arial" panose="020B0604020202020204" pitchFamily="34" charset="0"/>
              <a:buChar char="•"/>
            </a:pPr>
            <a:r>
              <a:rPr lang="en-US" sz="3200" dirty="0">
                <a:solidFill>
                  <a:schemeClr val="tx1"/>
                </a:solidFill>
                <a:cs typeface="Gotham Book" pitchFamily="50" charset="0"/>
              </a:rPr>
              <a:t>The Graduate School </a:t>
            </a:r>
            <a:r>
              <a:rPr lang="en-US" sz="3200" b="1" dirty="0">
                <a:solidFill>
                  <a:srgbClr val="C00000"/>
                </a:solidFill>
                <a:cs typeface="Gotham Book" pitchFamily="50" charset="0"/>
              </a:rPr>
              <a:t>DOES NOT </a:t>
            </a:r>
            <a:r>
              <a:rPr lang="en-US" sz="3200" dirty="0">
                <a:solidFill>
                  <a:schemeClr val="tx1"/>
                </a:solidFill>
                <a:cs typeface="Gotham Book" pitchFamily="50" charset="0"/>
              </a:rPr>
              <a:t>support or endorse any type of template for thesis or dissertation writing other than the Word-based Title Page Templates we provide on our website.</a:t>
            </a:r>
          </a:p>
          <a:p>
            <a:pPr>
              <a:buFont typeface="Arial" panose="020B0604020202020204" pitchFamily="34" charset="0"/>
              <a:buChar char="•"/>
            </a:pPr>
            <a:r>
              <a:rPr lang="en-US" sz="3200" dirty="0">
                <a:solidFill>
                  <a:schemeClr val="tx1"/>
                </a:solidFill>
                <a:cs typeface="Gotham Book" pitchFamily="50" charset="0"/>
              </a:rPr>
              <a:t>Regardless of the method or template used, the document must meet the Graduate School formatting requirements.</a:t>
            </a:r>
          </a:p>
          <a:p>
            <a:pPr>
              <a:buFont typeface="Arial" panose="020B0604020202020204" pitchFamily="34" charset="0"/>
              <a:buChar char="•"/>
            </a:pPr>
            <a:r>
              <a:rPr lang="en-US" sz="3200" b="1" u="sng" dirty="0">
                <a:solidFill>
                  <a:schemeClr val="tx1"/>
                </a:solidFill>
                <a:cs typeface="Gotham Book" pitchFamily="50" charset="0"/>
              </a:rPr>
              <a:t>We are looking at your final product, not how or what you used to produce your document.</a:t>
            </a:r>
            <a:endParaRPr lang="en-US" sz="3200" u="sng" dirty="0">
              <a:solidFill>
                <a:schemeClr val="tx1"/>
              </a:solidFill>
              <a:cs typeface="Gotham Book" pitchFamily="50" charset="0"/>
            </a:endParaRPr>
          </a:p>
        </p:txBody>
      </p:sp>
    </p:spTree>
    <p:extLst>
      <p:ext uri="{BB962C8B-B14F-4D97-AF65-F5344CB8AC3E}">
        <p14:creationId xmlns:p14="http://schemas.microsoft.com/office/powerpoint/2010/main" val="1727108078"/>
      </p:ext>
    </p:extLst>
  </p:cSld>
  <p:clrMapOvr>
    <a:masterClrMapping/>
  </p:clrMapOvr>
  <mc:AlternateContent xmlns:mc="http://schemas.openxmlformats.org/markup-compatibility/2006" xmlns:p14="http://schemas.microsoft.com/office/powerpoint/2010/main">
    <mc:Choice Requires="p14">
      <p:transition p14:dur="0" advTm="29611"/>
    </mc:Choice>
    <mc:Fallback xmlns="">
      <p:transition advTm="2961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5992"/>
            <a:ext cx="9144000" cy="1120775"/>
          </a:xfrm>
        </p:spPr>
        <p:txBody>
          <a:bodyPr/>
          <a:lstStyle/>
          <a:p>
            <a:pPr algn="ctr"/>
            <a:r>
              <a:rPr lang="en-US" b="1" dirty="0">
                <a:solidFill>
                  <a:schemeClr val="tx1"/>
                </a:solidFill>
                <a:latin typeface="+mn-lt"/>
                <a:cs typeface="Gotham Book" pitchFamily="50" charset="0"/>
              </a:rPr>
              <a:t>Consistency</a:t>
            </a:r>
          </a:p>
        </p:txBody>
      </p:sp>
      <p:sp>
        <p:nvSpPr>
          <p:cNvPr id="5" name="Rectangle 4"/>
          <p:cNvSpPr/>
          <p:nvPr/>
        </p:nvSpPr>
        <p:spPr>
          <a:xfrm>
            <a:off x="342900" y="1520480"/>
            <a:ext cx="8610600" cy="3739485"/>
          </a:xfrm>
          <a:prstGeom prst="rect">
            <a:avLst/>
          </a:prstGeom>
        </p:spPr>
        <p:txBody>
          <a:bodyPr wrap="square">
            <a:spAutoFit/>
          </a:bodyPr>
          <a:lstStyle/>
          <a:p>
            <a:endParaRPr lang="en-US" dirty="0">
              <a:solidFill>
                <a:prstClr val="black"/>
              </a:solidFill>
            </a:endParaRPr>
          </a:p>
          <a:p>
            <a:r>
              <a:rPr lang="en-US" sz="3100" dirty="0">
                <a:cs typeface="Gotham Book" pitchFamily="50" charset="0"/>
              </a:rPr>
              <a:t>Whatever formatting method you choose to use in your document must be employed throughout the </a:t>
            </a:r>
            <a:r>
              <a:rPr lang="en-US" sz="3100" b="1" dirty="0">
                <a:cs typeface="Gotham Book" pitchFamily="50" charset="0"/>
              </a:rPr>
              <a:t>ENTIRE DOCUMENT.  </a:t>
            </a:r>
            <a:r>
              <a:rPr lang="en-US" sz="3100" b="1" u="sng" dirty="0">
                <a:solidFill>
                  <a:srgbClr val="C00000"/>
                </a:solidFill>
                <a:cs typeface="Gotham Book" pitchFamily="50" charset="0"/>
              </a:rPr>
              <a:t>The method you choose must follow the Graduate School’s formatting requirements.</a:t>
            </a:r>
          </a:p>
          <a:p>
            <a:pPr marL="285750" indent="-285750">
              <a:buFont typeface="Arial" panose="020B0604020202020204" pitchFamily="34" charset="0"/>
              <a:buChar char="•"/>
            </a:pPr>
            <a:endParaRPr lang="en-US" sz="3200" b="1" dirty="0">
              <a:solidFill>
                <a:prstClr val="black"/>
              </a:solidFill>
            </a:endParaRPr>
          </a:p>
          <a:p>
            <a:pPr marL="285750" indent="-285750">
              <a:buFont typeface="Arial" panose="020B0604020202020204" pitchFamily="34" charset="0"/>
              <a:buChar char="•"/>
            </a:pPr>
            <a:endParaRPr lang="en-US" sz="3200" dirty="0">
              <a:solidFill>
                <a:prstClr val="black"/>
              </a:solidFill>
            </a:endParaRPr>
          </a:p>
        </p:txBody>
      </p:sp>
      <p:cxnSp>
        <p:nvCxnSpPr>
          <p:cNvPr id="6" name="Straight Connector 5">
            <a:extLst>
              <a:ext uri="{FF2B5EF4-FFF2-40B4-BE49-F238E27FC236}">
                <a16:creationId xmlns:a16="http://schemas.microsoft.com/office/drawing/2014/main" id="{DF2FE1DE-B9D8-4603-895B-370DAAA11246}"/>
              </a:ext>
              <a:ext uri="{C183D7F6-B498-43B3-948B-1728B52AA6E4}">
                <adec:decorative xmlns:adec="http://schemas.microsoft.com/office/drawing/2017/decorative" val="1"/>
              </a:ext>
            </a:extLst>
          </p:cNvPr>
          <p:cNvCxnSpPr/>
          <p:nvPr/>
        </p:nvCxnSpPr>
        <p:spPr>
          <a:xfrm>
            <a:off x="838200" y="1752600"/>
            <a:ext cx="73914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9484761"/>
      </p:ext>
    </p:extLst>
  </p:cSld>
  <p:clrMapOvr>
    <a:masterClrMapping/>
  </p:clrMapOvr>
  <mc:AlternateContent xmlns:mc="http://schemas.openxmlformats.org/markup-compatibility/2006" xmlns:p14="http://schemas.microsoft.com/office/powerpoint/2010/main">
    <mc:Choice Requires="p14">
      <p:transition p14:dur="0" advTm="19582"/>
    </mc:Choice>
    <mc:Fallback xmlns="">
      <p:transition advTm="19582"/>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E0A4DEB31CEA4CB925697D0F5B154B" ma:contentTypeVersion="23" ma:contentTypeDescription="Create a new document." ma:contentTypeScope="" ma:versionID="c7d9f9bfcc6b3fe1f72472d156998a8d">
  <xsd:schema xmlns:xsd="http://www.w3.org/2001/XMLSchema" xmlns:xs="http://www.w3.org/2001/XMLSchema" xmlns:p="http://schemas.microsoft.com/office/2006/metadata/properties" xmlns:ns1="http://schemas.microsoft.com/sharepoint/v3" xmlns:ns2="86ef4014-54de-410b-8237-d74c28ce99ff" xmlns:ns3="8027d255-2eba-4312-8f7a-2f90ba248d6a" targetNamespace="http://schemas.microsoft.com/office/2006/metadata/properties" ma:root="true" ma:fieldsID="e4b9965d38e91ea991d4b0c288e678a1" ns1:_="" ns2:_="" ns3:_="">
    <xsd:import namespace="http://schemas.microsoft.com/sharepoint/v3"/>
    <xsd:import namespace="86ef4014-54de-410b-8237-d74c28ce99ff"/>
    <xsd:import namespace="8027d255-2eba-4312-8f7a-2f90ba248d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AutoKeyPoints" minOccurs="0"/>
                <xsd:element ref="ns2:MediaServiceKeyPoints" minOccurs="0"/>
                <xsd:element ref="ns3:_dlc_DocId" minOccurs="0"/>
                <xsd:element ref="ns3:_dlc_DocIdUrl" minOccurs="0"/>
                <xsd:element ref="ns3:_dlc_DocIdPersistId" minOccurs="0"/>
                <xsd:element ref="ns2:preview"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Numbe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ef4014-54de-410b-8237-d74c28ce99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eview" ma:index="25" nillable="true" ma:displayName="preview" ma:format="Image" ma:internalName="preview">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Number" ma:index="32" nillable="true" ma:displayName="Number" ma:format="Dropdown" ma:internalName="Number" ma:percentage="FALSE">
      <xsd:simpleType>
        <xsd:restriction base="dms:Number"/>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27d255-2eba-4312-8f7a-2f90ba248d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e58c5a13-014b-4ad3-8ab5-b2de7c932283}" ma:internalName="TaxCatchAll" ma:showField="CatchAllData" ma:web="8027d255-2eba-4312-8f7a-2f90ba248d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8027d255-2eba-4312-8f7a-2f90ba248d6a">GRAD-268436650-551559</_dlc_DocId>
    <_dlc_DocIdUrl xmlns="8027d255-2eba-4312-8f7a-2f90ba248d6a">
      <Url>https://michiganstate.sharepoint.com/sites/TheGraduateSchool/_layouts/15/DocIdRedir.aspx?ID=GRAD-268436650-551559</Url>
      <Description>GRAD-268436650-551559</Description>
    </_dlc_DocIdUrl>
    <preview xmlns="86ef4014-54de-410b-8237-d74c28ce99ff">
      <Url xsi:nil="true"/>
      <Description xsi:nil="true"/>
    </preview>
    <lcf76f155ced4ddcb4097134ff3c332f xmlns="86ef4014-54de-410b-8237-d74c28ce99ff">
      <Terms xmlns="http://schemas.microsoft.com/office/infopath/2007/PartnerControls"/>
    </lcf76f155ced4ddcb4097134ff3c332f>
    <TaxCatchAll xmlns="8027d255-2eba-4312-8f7a-2f90ba248d6a" xsi:nil="true"/>
    <Number xmlns="86ef4014-54de-410b-8237-d74c28ce99f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64587-CDDB-4CB5-B3CB-5CA40D810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ef4014-54de-410b-8237-d74c28ce99ff"/>
    <ds:schemaRef ds:uri="8027d255-2eba-4312-8f7a-2f90ba248d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167A1-733F-42E2-B126-C2931B0220A8}">
  <ds:schemaRefs>
    <ds:schemaRef ds:uri="http://schemas.microsoft.com/sharepoint/events"/>
  </ds:schemaRefs>
</ds:datastoreItem>
</file>

<file path=customXml/itemProps3.xml><?xml version="1.0" encoding="utf-8"?>
<ds:datastoreItem xmlns:ds="http://schemas.openxmlformats.org/officeDocument/2006/customXml" ds:itemID="{1BBED48C-3E4A-40B8-9520-F9C8F902F2D5}">
  <ds:schemaRefs>
    <ds:schemaRef ds:uri="http://purl.org/dc/elements/1.1/"/>
    <ds:schemaRef ds:uri="http://schemas.microsoft.com/office/infopath/2007/PartnerControls"/>
    <ds:schemaRef ds:uri="http://purl.org/dc/dcmitype/"/>
    <ds:schemaRef ds:uri="http://schemas.microsoft.com/sharepoint/v3"/>
    <ds:schemaRef ds:uri="http://schemas.microsoft.com/office/2006/documentManagement/types"/>
    <ds:schemaRef ds:uri="http://purl.org/dc/terms/"/>
    <ds:schemaRef ds:uri="http://schemas.openxmlformats.org/package/2006/metadata/core-properties"/>
    <ds:schemaRef ds:uri="86ef4014-54de-410b-8237-d74c28ce99ff"/>
    <ds:schemaRef ds:uri="8027d255-2eba-4312-8f7a-2f90ba248d6a"/>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D753AE18-D2A2-4DEF-98AA-24FCDAC92761}">
  <ds:schemaRefs>
    <ds:schemaRef ds:uri="http://schemas.microsoft.com/sharepoint/v3/contenttype/forms"/>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Retrospect</Template>
  <TotalTime>17379</TotalTime>
  <Words>9934</Words>
  <Application>Microsoft Office PowerPoint</Application>
  <PresentationFormat>On-screen Show (4:3)</PresentationFormat>
  <Paragraphs>771</Paragraphs>
  <Slides>71</Slides>
  <Notes>71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Arial</vt:lpstr>
      <vt:lpstr>Calibri</vt:lpstr>
      <vt:lpstr>Calibri Light</vt:lpstr>
      <vt:lpstr>Gotham Book</vt:lpstr>
      <vt:lpstr>Symbol</vt:lpstr>
      <vt:lpstr>Times New Roman</vt:lpstr>
      <vt:lpstr>Wingdings</vt:lpstr>
      <vt:lpstr>Retrospect</vt:lpstr>
      <vt:lpstr>Worksheet</vt:lpstr>
      <vt:lpstr> WELCOME </vt:lpstr>
      <vt:lpstr>This tutorial is always available on the Graduate School’s website (https://grad.msu.edu/etd) along with the formatting guide, sample pages, and instructions on how to submit your thesis or dissertation through the ProQuest website.</vt:lpstr>
      <vt:lpstr>Graduate School Graduate School Michigan State University Chittenden Hall 466 W. Circle Drive East Lansing, MI 48824 </vt:lpstr>
      <vt:lpstr>What will this formatting workshop teach you?</vt:lpstr>
      <vt:lpstr>Who is this for?</vt:lpstr>
      <vt:lpstr>Submission &amp; Final Deadlines  </vt:lpstr>
      <vt:lpstr>Deadline Dates</vt:lpstr>
      <vt:lpstr>Templates</vt:lpstr>
      <vt:lpstr>Consistency</vt:lpstr>
      <vt:lpstr>Please Use This Website  https://grad.msu.edu/etd  </vt:lpstr>
      <vt:lpstr>Screenshot of all sections on https://grad.msu.edu/etd</vt:lpstr>
      <vt:lpstr>Screenshot of the Formatting Resources</vt:lpstr>
      <vt:lpstr>Screenshot of the Required Paperwork</vt:lpstr>
      <vt:lpstr>Screenshot of the Required Surveys</vt:lpstr>
      <vt:lpstr>Screenshot of Creating Your ProQuest Account Information</vt:lpstr>
      <vt:lpstr> Your name throughout your submission</vt:lpstr>
      <vt:lpstr>MARGINS</vt:lpstr>
      <vt:lpstr>Spacing</vt:lpstr>
      <vt:lpstr>Every thesis or dissertation is composed of three parts</vt:lpstr>
      <vt:lpstr>Sequencing, Sample Pages, and Page Numbering</vt:lpstr>
      <vt:lpstr>Sample THESIS  Title Page</vt:lpstr>
      <vt:lpstr>Sample Dissertation title page with dual majors</vt:lpstr>
      <vt:lpstr>If you are unclear on how to write your degree granting unit and degree, please see the Registrar’s Website</vt:lpstr>
      <vt:lpstr>ABSTRACT PAGE</vt:lpstr>
      <vt:lpstr>To Copyright or not to Copyright?</vt:lpstr>
      <vt:lpstr>For further questions about copyright or intellectual property…</vt:lpstr>
      <vt:lpstr>Copyright Page</vt:lpstr>
      <vt:lpstr>Page Orientation and Page Number Location</vt:lpstr>
      <vt:lpstr>TABLE OF CONTENTS (Recommended)</vt:lpstr>
      <vt:lpstr>TABLE OF CONTENTS (Extended)</vt:lpstr>
      <vt:lpstr>Table of Contents</vt:lpstr>
      <vt:lpstr>Sample LIST OF SYMBOLS/LIST OF ABBREVITATIONS</vt:lpstr>
      <vt:lpstr>If a figure continues from one page to the next…</vt:lpstr>
      <vt:lpstr>If a table continues from one page to the next…</vt:lpstr>
      <vt:lpstr>REFERENCE PAGES</vt:lpstr>
      <vt:lpstr>What is an Appendix?</vt:lpstr>
      <vt:lpstr>Sample BIBLIOGRAPHY</vt:lpstr>
      <vt:lpstr>COMMON FORMATTING ERRORS</vt:lpstr>
      <vt:lpstr>Now, on to ProQuest…</vt:lpstr>
      <vt:lpstr>Screenshot of ProQuest section https://grad.msu.edu/etd</vt:lpstr>
      <vt:lpstr>IMPORTANT!</vt:lpstr>
      <vt:lpstr>A few more comments about your document</vt:lpstr>
      <vt:lpstr>EVERY STUDENT MUST COMPLETE THE FOLLOWING ITEMS</vt:lpstr>
      <vt:lpstr>EVERY STUDENT MUST COMPLETE THE FOLLOWING ITEMS </vt:lpstr>
      <vt:lpstr>ALL STUDENTS MUST SUBMIT AN ETD Approval Form </vt:lpstr>
      <vt:lpstr>IRB LETTER</vt:lpstr>
      <vt:lpstr>Acceptable Proof for IRB projects when your name does not appear on the IRB letter</vt:lpstr>
      <vt:lpstr>IACUC LETTER</vt:lpstr>
      <vt:lpstr>EVERY STUDENT MUST COMPLETE THE FOLLOWING ITEMS </vt:lpstr>
      <vt:lpstr>Graduate School Exit Survey  On-line Instructions</vt:lpstr>
      <vt:lpstr>EVERY DOCTORAL STUDENT MUST COMPLETE THE FOLLOWING </vt:lpstr>
      <vt:lpstr>Survey of Earned Doctorates (SED) </vt:lpstr>
      <vt:lpstr>Survey of Earned Doctorates (SED)</vt:lpstr>
      <vt:lpstr>EVERY STUDENT MUST COMPLETE THE FOLLOWING ITEMS 5</vt:lpstr>
      <vt:lpstr>Screenshot of proquest website</vt:lpstr>
      <vt:lpstr>Instructions from ProQuest that you should read through before you begin</vt:lpstr>
      <vt:lpstr>Dissertation/Thesis Details</vt:lpstr>
      <vt:lpstr>Submission Review</vt:lpstr>
      <vt:lpstr>More about the submission to ProQuest</vt:lpstr>
      <vt:lpstr>Permission to Reprint</vt:lpstr>
      <vt:lpstr>Permission to Reprint (cont’d)</vt:lpstr>
      <vt:lpstr>Degree completion flowchart: Semester of graduation</vt:lpstr>
      <vt:lpstr>Your responsibilities as a student</vt:lpstr>
      <vt:lpstr>All students need to apply for graduation</vt:lpstr>
      <vt:lpstr>Grad Plan and RECR Requirements</vt:lpstr>
      <vt:lpstr>Responsibilities of the  Graduate School</vt:lpstr>
      <vt:lpstr>Responsibilities of your Department/College</vt:lpstr>
      <vt:lpstr>Responsibility of the  Office of the Registrar</vt:lpstr>
      <vt:lpstr>Degree verification letter</vt:lpstr>
      <vt:lpstr>Thesis and Dissertation formatting help walk-in sessions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Deanne K. Hubbell</dc:creator>
  <cp:lastModifiedBy>Randall, Chad</cp:lastModifiedBy>
  <cp:revision>530</cp:revision>
  <cp:lastPrinted>2025-06-26T19:33:57Z</cp:lastPrinted>
  <dcterms:created xsi:type="dcterms:W3CDTF">2014-01-03T14:39:07Z</dcterms:created>
  <dcterms:modified xsi:type="dcterms:W3CDTF">2025-07-02T15:23:53Z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0x0101007FE0A4DEB31CEA4CB925697D0F5B154B</vt:lpwstr>
  </property>
  <property fmtid="{D5CDD505-2E9C-101B-9397-08002B2CF9AE}" pid="3" name="_dlc_DocIdItemGuid">
    <vt:lpwstr>82251b5b-3212-47a3-8fbe-abe5697ba557</vt:lpwstr>
  </property>
  <property fmtid="{D5CDD505-2E9C-101B-9397-08002B2CF9AE}" pid="4" name="MediaServiceImageTags">
    <vt:lpwstr/>
  </property>
</Properties>
</file>