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2" r:id="rId3"/>
    <p:sldId id="320" r:id="rId4"/>
    <p:sldId id="322" r:id="rId5"/>
    <p:sldId id="325" r:id="rId6"/>
    <p:sldId id="323" r:id="rId7"/>
    <p:sldId id="297" r:id="rId8"/>
    <p:sldId id="299" r:id="rId9"/>
    <p:sldId id="311" r:id="rId10"/>
    <p:sldId id="324" r:id="rId11"/>
    <p:sldId id="321" r:id="rId12"/>
    <p:sldId id="270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62" autoAdjust="0"/>
  </p:normalViewPr>
  <p:slideViewPr>
    <p:cSldViewPr snapToGrid="0">
      <p:cViewPr varScale="1">
        <p:scale>
          <a:sx n="91" d="100"/>
          <a:sy n="91" d="100"/>
        </p:scale>
        <p:origin x="208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9A5BD-E3D5-4B86-9DA8-F9664ABD99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147456-6272-4942-A40E-436467F27629}">
      <dgm:prSet/>
      <dgm:spPr/>
      <dgm:t>
        <a:bodyPr/>
        <a:lstStyle/>
        <a:p>
          <a:r>
            <a:rPr lang="en-US" dirty="0"/>
            <a:t>Welcome you to MSU and your Graduate School experience</a:t>
          </a:r>
        </a:p>
      </dgm:t>
    </dgm:pt>
    <dgm:pt modelId="{8737C7AF-245A-430B-A8B0-B4948A7F67E7}" type="parTrans" cxnId="{F253DE10-CAB2-41E9-884D-4849BD7A0F08}">
      <dgm:prSet/>
      <dgm:spPr/>
      <dgm:t>
        <a:bodyPr/>
        <a:lstStyle/>
        <a:p>
          <a:endParaRPr lang="en-US"/>
        </a:p>
      </dgm:t>
    </dgm:pt>
    <dgm:pt modelId="{F135D9A3-3BBF-45D9-B348-D19170B52F4A}" type="sibTrans" cxnId="{F253DE10-CAB2-41E9-884D-4849BD7A0F08}">
      <dgm:prSet/>
      <dgm:spPr/>
      <dgm:t>
        <a:bodyPr/>
        <a:lstStyle/>
        <a:p>
          <a:endParaRPr lang="en-US"/>
        </a:p>
      </dgm:t>
    </dgm:pt>
    <dgm:pt modelId="{42CEC633-5A2B-42B5-B992-B6EB6842207B}">
      <dgm:prSet/>
      <dgm:spPr/>
      <dgm:t>
        <a:bodyPr/>
        <a:lstStyle/>
        <a:p>
          <a:r>
            <a:rPr lang="en-US" dirty="0"/>
            <a:t>Discuss wellness and barriers to wellness you are likely to encounter in graduate school</a:t>
          </a:r>
        </a:p>
      </dgm:t>
    </dgm:pt>
    <dgm:pt modelId="{098527D7-7D82-4B14-BE7F-A04A2CF07669}" type="parTrans" cxnId="{7E8E955E-5E0E-42F9-AC9C-1FF71C9CBAD9}">
      <dgm:prSet/>
      <dgm:spPr/>
      <dgm:t>
        <a:bodyPr/>
        <a:lstStyle/>
        <a:p>
          <a:endParaRPr lang="en-US"/>
        </a:p>
      </dgm:t>
    </dgm:pt>
    <dgm:pt modelId="{A7D1927D-C433-4602-897D-29CB175DDA31}" type="sibTrans" cxnId="{7E8E955E-5E0E-42F9-AC9C-1FF71C9CBAD9}">
      <dgm:prSet/>
      <dgm:spPr/>
      <dgm:t>
        <a:bodyPr/>
        <a:lstStyle/>
        <a:p>
          <a:endParaRPr lang="en-US"/>
        </a:p>
      </dgm:t>
    </dgm:pt>
    <dgm:pt modelId="{D310CDC4-F379-46BD-B8F2-8F461D0E0C56}">
      <dgm:prSet/>
      <dgm:spPr/>
      <dgm:t>
        <a:bodyPr/>
        <a:lstStyle/>
        <a:p>
          <a:r>
            <a:rPr lang="en-US" dirty="0"/>
            <a:t>Share health and well-being tools and resources</a:t>
          </a:r>
        </a:p>
      </dgm:t>
    </dgm:pt>
    <dgm:pt modelId="{DC218B9F-C52E-466C-87F1-060FA58E71D5}" type="parTrans" cxnId="{DE60B3A1-4C52-42B4-A725-8D4CC7E1DC05}">
      <dgm:prSet/>
      <dgm:spPr/>
      <dgm:t>
        <a:bodyPr/>
        <a:lstStyle/>
        <a:p>
          <a:endParaRPr lang="en-US"/>
        </a:p>
      </dgm:t>
    </dgm:pt>
    <dgm:pt modelId="{AFF9336C-CD71-4EDA-9AC7-820CB0480D69}" type="sibTrans" cxnId="{DE60B3A1-4C52-42B4-A725-8D4CC7E1DC05}">
      <dgm:prSet/>
      <dgm:spPr/>
      <dgm:t>
        <a:bodyPr/>
        <a:lstStyle/>
        <a:p>
          <a:endParaRPr lang="en-US"/>
        </a:p>
      </dgm:t>
    </dgm:pt>
    <dgm:pt modelId="{901B2422-FA35-4DB3-ACCF-226BDCD560CB}">
      <dgm:prSet/>
      <dgm:spPr/>
      <dgm:t>
        <a:bodyPr/>
        <a:lstStyle/>
        <a:p>
          <a:r>
            <a:rPr lang="en-US"/>
            <a:t>Encourage you to take action to care for yourselves and each other</a:t>
          </a:r>
        </a:p>
      </dgm:t>
    </dgm:pt>
    <dgm:pt modelId="{7E8145C2-B89C-4F10-93A9-F7EF2AC843EC}" type="parTrans" cxnId="{DC632896-819B-4EEE-ACDB-5101F5744B7A}">
      <dgm:prSet/>
      <dgm:spPr/>
      <dgm:t>
        <a:bodyPr/>
        <a:lstStyle/>
        <a:p>
          <a:endParaRPr lang="en-US"/>
        </a:p>
      </dgm:t>
    </dgm:pt>
    <dgm:pt modelId="{BB438FB5-9F60-44D1-B73E-6850D4E41A5A}" type="sibTrans" cxnId="{DC632896-819B-4EEE-ACDB-5101F5744B7A}">
      <dgm:prSet/>
      <dgm:spPr/>
      <dgm:t>
        <a:bodyPr/>
        <a:lstStyle/>
        <a:p>
          <a:endParaRPr lang="en-US"/>
        </a:p>
      </dgm:t>
    </dgm:pt>
    <dgm:pt modelId="{5FB0FCA4-66EB-4B15-8FBC-5A00387D5D14}" type="pres">
      <dgm:prSet presAssocID="{7269A5BD-E3D5-4B86-9DA8-F9664ABD99AA}" presName="root" presStyleCnt="0">
        <dgm:presLayoutVars>
          <dgm:dir/>
          <dgm:resizeHandles val="exact"/>
        </dgm:presLayoutVars>
      </dgm:prSet>
      <dgm:spPr/>
    </dgm:pt>
    <dgm:pt modelId="{BB4F74AB-47A9-4E02-9D5D-BFC18D885693}" type="pres">
      <dgm:prSet presAssocID="{BA147456-6272-4942-A40E-436467F27629}" presName="compNode" presStyleCnt="0"/>
      <dgm:spPr/>
    </dgm:pt>
    <dgm:pt modelId="{04626D29-31E0-4268-9A93-BE51F55E59DA}" type="pres">
      <dgm:prSet presAssocID="{BA147456-6272-4942-A40E-436467F27629}" presName="bgRect" presStyleLbl="bgShp" presStyleIdx="0" presStyleCnt="4"/>
      <dgm:spPr/>
    </dgm:pt>
    <dgm:pt modelId="{060D934A-F654-4B32-8CC2-2FDB9BA514F2}" type="pres">
      <dgm:prSet presAssocID="{BA147456-6272-4942-A40E-436467F276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A62F3D5-F146-4DD2-BEF1-9758464800E9}" type="pres">
      <dgm:prSet presAssocID="{BA147456-6272-4942-A40E-436467F27629}" presName="spaceRect" presStyleCnt="0"/>
      <dgm:spPr/>
    </dgm:pt>
    <dgm:pt modelId="{518551C7-8BAA-4156-9E7D-78D0FA238B91}" type="pres">
      <dgm:prSet presAssocID="{BA147456-6272-4942-A40E-436467F27629}" presName="parTx" presStyleLbl="revTx" presStyleIdx="0" presStyleCnt="4">
        <dgm:presLayoutVars>
          <dgm:chMax val="0"/>
          <dgm:chPref val="0"/>
        </dgm:presLayoutVars>
      </dgm:prSet>
      <dgm:spPr/>
    </dgm:pt>
    <dgm:pt modelId="{FA0C9E80-1139-4AEC-8E36-FA1DB29773EC}" type="pres">
      <dgm:prSet presAssocID="{F135D9A3-3BBF-45D9-B348-D19170B52F4A}" presName="sibTrans" presStyleCnt="0"/>
      <dgm:spPr/>
    </dgm:pt>
    <dgm:pt modelId="{553832A9-3E5D-407E-8202-5850C5745D28}" type="pres">
      <dgm:prSet presAssocID="{42CEC633-5A2B-42B5-B992-B6EB6842207B}" presName="compNode" presStyleCnt="0"/>
      <dgm:spPr/>
    </dgm:pt>
    <dgm:pt modelId="{B2E4CADA-747C-4DE5-89F0-1F6D0B5E37C6}" type="pres">
      <dgm:prSet presAssocID="{42CEC633-5A2B-42B5-B992-B6EB6842207B}" presName="bgRect" presStyleLbl="bgShp" presStyleIdx="1" presStyleCnt="4"/>
      <dgm:spPr/>
    </dgm:pt>
    <dgm:pt modelId="{A21081F9-B771-4160-89D4-98641633E636}" type="pres">
      <dgm:prSet presAssocID="{42CEC633-5A2B-42B5-B992-B6EB684220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918865D-23C7-4A2B-A368-53EC2B3B1EAF}" type="pres">
      <dgm:prSet presAssocID="{42CEC633-5A2B-42B5-B992-B6EB6842207B}" presName="spaceRect" presStyleCnt="0"/>
      <dgm:spPr/>
    </dgm:pt>
    <dgm:pt modelId="{7A572054-2D77-46E7-8EF3-6C3092E01D3D}" type="pres">
      <dgm:prSet presAssocID="{42CEC633-5A2B-42B5-B992-B6EB6842207B}" presName="parTx" presStyleLbl="revTx" presStyleIdx="1" presStyleCnt="4">
        <dgm:presLayoutVars>
          <dgm:chMax val="0"/>
          <dgm:chPref val="0"/>
        </dgm:presLayoutVars>
      </dgm:prSet>
      <dgm:spPr/>
    </dgm:pt>
    <dgm:pt modelId="{4266CF68-4C24-4E54-AB8D-3A5C1767FCA3}" type="pres">
      <dgm:prSet presAssocID="{A7D1927D-C433-4602-897D-29CB175DDA31}" presName="sibTrans" presStyleCnt="0"/>
      <dgm:spPr/>
    </dgm:pt>
    <dgm:pt modelId="{B53F750F-8BD1-4FCA-9BB3-F7E8D5AE8104}" type="pres">
      <dgm:prSet presAssocID="{D310CDC4-F379-46BD-B8F2-8F461D0E0C56}" presName="compNode" presStyleCnt="0"/>
      <dgm:spPr/>
    </dgm:pt>
    <dgm:pt modelId="{B71764DA-709D-48F9-B03C-A94B0D9FF243}" type="pres">
      <dgm:prSet presAssocID="{D310CDC4-F379-46BD-B8F2-8F461D0E0C56}" presName="bgRect" presStyleLbl="bgShp" presStyleIdx="2" presStyleCnt="4"/>
      <dgm:spPr/>
    </dgm:pt>
    <dgm:pt modelId="{7344A0BC-A699-4F17-A78A-8C7E3735E3B5}" type="pres">
      <dgm:prSet presAssocID="{D310CDC4-F379-46BD-B8F2-8F461D0E0C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A0A6130-95F7-4644-AC71-12931C7DFD0E}" type="pres">
      <dgm:prSet presAssocID="{D310CDC4-F379-46BD-B8F2-8F461D0E0C56}" presName="spaceRect" presStyleCnt="0"/>
      <dgm:spPr/>
    </dgm:pt>
    <dgm:pt modelId="{7D95D336-A148-4B08-A017-8AF82BF8DC72}" type="pres">
      <dgm:prSet presAssocID="{D310CDC4-F379-46BD-B8F2-8F461D0E0C56}" presName="parTx" presStyleLbl="revTx" presStyleIdx="2" presStyleCnt="4">
        <dgm:presLayoutVars>
          <dgm:chMax val="0"/>
          <dgm:chPref val="0"/>
        </dgm:presLayoutVars>
      </dgm:prSet>
      <dgm:spPr/>
    </dgm:pt>
    <dgm:pt modelId="{9759618D-2984-43C0-83C8-6F7B3D6F4DC2}" type="pres">
      <dgm:prSet presAssocID="{AFF9336C-CD71-4EDA-9AC7-820CB0480D69}" presName="sibTrans" presStyleCnt="0"/>
      <dgm:spPr/>
    </dgm:pt>
    <dgm:pt modelId="{7A69FC84-5F55-40AD-96CA-538FA06616A8}" type="pres">
      <dgm:prSet presAssocID="{901B2422-FA35-4DB3-ACCF-226BDCD560CB}" presName="compNode" presStyleCnt="0"/>
      <dgm:spPr/>
    </dgm:pt>
    <dgm:pt modelId="{8F1867A9-C782-42DE-BF8B-DE9DDAA249CE}" type="pres">
      <dgm:prSet presAssocID="{901B2422-FA35-4DB3-ACCF-226BDCD560CB}" presName="bgRect" presStyleLbl="bgShp" presStyleIdx="3" presStyleCnt="4"/>
      <dgm:spPr/>
    </dgm:pt>
    <dgm:pt modelId="{28370A2A-7D85-42B5-9578-9A56869CB7E0}" type="pres">
      <dgm:prSet presAssocID="{901B2422-FA35-4DB3-ACCF-226BDCD560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E4A041D-F6BD-43BF-A9AC-599CFD7F0D74}" type="pres">
      <dgm:prSet presAssocID="{901B2422-FA35-4DB3-ACCF-226BDCD560CB}" presName="spaceRect" presStyleCnt="0"/>
      <dgm:spPr/>
    </dgm:pt>
    <dgm:pt modelId="{553B5C16-BF21-4822-9D7D-121D73B2FF3F}" type="pres">
      <dgm:prSet presAssocID="{901B2422-FA35-4DB3-ACCF-226BDCD560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53DE10-CAB2-41E9-884D-4849BD7A0F08}" srcId="{7269A5BD-E3D5-4B86-9DA8-F9664ABD99AA}" destId="{BA147456-6272-4942-A40E-436467F27629}" srcOrd="0" destOrd="0" parTransId="{8737C7AF-245A-430B-A8B0-B4948A7F67E7}" sibTransId="{F135D9A3-3BBF-45D9-B348-D19170B52F4A}"/>
    <dgm:cxn modelId="{C92B9D50-BCD9-428D-9A36-12A5AA68EDA3}" type="presOf" srcId="{901B2422-FA35-4DB3-ACCF-226BDCD560CB}" destId="{553B5C16-BF21-4822-9D7D-121D73B2FF3F}" srcOrd="0" destOrd="0" presId="urn:microsoft.com/office/officeart/2018/2/layout/IconVerticalSolidList"/>
    <dgm:cxn modelId="{7E8E955E-5E0E-42F9-AC9C-1FF71C9CBAD9}" srcId="{7269A5BD-E3D5-4B86-9DA8-F9664ABD99AA}" destId="{42CEC633-5A2B-42B5-B992-B6EB6842207B}" srcOrd="1" destOrd="0" parTransId="{098527D7-7D82-4B14-BE7F-A04A2CF07669}" sibTransId="{A7D1927D-C433-4602-897D-29CB175DDA31}"/>
    <dgm:cxn modelId="{63BAA281-8544-49AB-A03D-41A17FF48B43}" type="presOf" srcId="{42CEC633-5A2B-42B5-B992-B6EB6842207B}" destId="{7A572054-2D77-46E7-8EF3-6C3092E01D3D}" srcOrd="0" destOrd="0" presId="urn:microsoft.com/office/officeart/2018/2/layout/IconVerticalSolidList"/>
    <dgm:cxn modelId="{DC632896-819B-4EEE-ACDB-5101F5744B7A}" srcId="{7269A5BD-E3D5-4B86-9DA8-F9664ABD99AA}" destId="{901B2422-FA35-4DB3-ACCF-226BDCD560CB}" srcOrd="3" destOrd="0" parTransId="{7E8145C2-B89C-4F10-93A9-F7EF2AC843EC}" sibTransId="{BB438FB5-9F60-44D1-B73E-6850D4E41A5A}"/>
    <dgm:cxn modelId="{DE60B3A1-4C52-42B4-A725-8D4CC7E1DC05}" srcId="{7269A5BD-E3D5-4B86-9DA8-F9664ABD99AA}" destId="{D310CDC4-F379-46BD-B8F2-8F461D0E0C56}" srcOrd="2" destOrd="0" parTransId="{DC218B9F-C52E-466C-87F1-060FA58E71D5}" sibTransId="{AFF9336C-CD71-4EDA-9AC7-820CB0480D69}"/>
    <dgm:cxn modelId="{930A54A8-D46E-46CC-A2C8-DDF3D9887C9D}" type="presOf" srcId="{BA147456-6272-4942-A40E-436467F27629}" destId="{518551C7-8BAA-4156-9E7D-78D0FA238B91}" srcOrd="0" destOrd="0" presId="urn:microsoft.com/office/officeart/2018/2/layout/IconVerticalSolidList"/>
    <dgm:cxn modelId="{37FB38A9-FF77-4DCB-B09B-9CBBE68DCA2A}" type="presOf" srcId="{7269A5BD-E3D5-4B86-9DA8-F9664ABD99AA}" destId="{5FB0FCA4-66EB-4B15-8FBC-5A00387D5D14}" srcOrd="0" destOrd="0" presId="urn:microsoft.com/office/officeart/2018/2/layout/IconVerticalSolidList"/>
    <dgm:cxn modelId="{5AD72BF2-D7F1-445D-A3E6-338AA0870CB3}" type="presOf" srcId="{D310CDC4-F379-46BD-B8F2-8F461D0E0C56}" destId="{7D95D336-A148-4B08-A017-8AF82BF8DC72}" srcOrd="0" destOrd="0" presId="urn:microsoft.com/office/officeart/2018/2/layout/IconVerticalSolidList"/>
    <dgm:cxn modelId="{CD8683A7-EBF1-441B-96E8-6AD52F5FDA75}" type="presParOf" srcId="{5FB0FCA4-66EB-4B15-8FBC-5A00387D5D14}" destId="{BB4F74AB-47A9-4E02-9D5D-BFC18D885693}" srcOrd="0" destOrd="0" presId="urn:microsoft.com/office/officeart/2018/2/layout/IconVerticalSolidList"/>
    <dgm:cxn modelId="{AAE2C79F-B5BC-48AE-BC7F-AE5E35F5035B}" type="presParOf" srcId="{BB4F74AB-47A9-4E02-9D5D-BFC18D885693}" destId="{04626D29-31E0-4268-9A93-BE51F55E59DA}" srcOrd="0" destOrd="0" presId="urn:microsoft.com/office/officeart/2018/2/layout/IconVerticalSolidList"/>
    <dgm:cxn modelId="{EFDA28B1-4C7E-4BC3-A522-807BD7FC4C38}" type="presParOf" srcId="{BB4F74AB-47A9-4E02-9D5D-BFC18D885693}" destId="{060D934A-F654-4B32-8CC2-2FDB9BA514F2}" srcOrd="1" destOrd="0" presId="urn:microsoft.com/office/officeart/2018/2/layout/IconVerticalSolidList"/>
    <dgm:cxn modelId="{BA9A5C72-A0E4-43A9-A939-ECC8E6E95BB7}" type="presParOf" srcId="{BB4F74AB-47A9-4E02-9D5D-BFC18D885693}" destId="{9A62F3D5-F146-4DD2-BEF1-9758464800E9}" srcOrd="2" destOrd="0" presId="urn:microsoft.com/office/officeart/2018/2/layout/IconVerticalSolidList"/>
    <dgm:cxn modelId="{3881736B-BC6A-4D1B-8F09-A04439F137B4}" type="presParOf" srcId="{BB4F74AB-47A9-4E02-9D5D-BFC18D885693}" destId="{518551C7-8BAA-4156-9E7D-78D0FA238B91}" srcOrd="3" destOrd="0" presId="urn:microsoft.com/office/officeart/2018/2/layout/IconVerticalSolidList"/>
    <dgm:cxn modelId="{9A4D19CA-CF2F-43BC-92E8-B7FCA1F134DE}" type="presParOf" srcId="{5FB0FCA4-66EB-4B15-8FBC-5A00387D5D14}" destId="{FA0C9E80-1139-4AEC-8E36-FA1DB29773EC}" srcOrd="1" destOrd="0" presId="urn:microsoft.com/office/officeart/2018/2/layout/IconVerticalSolidList"/>
    <dgm:cxn modelId="{61C4E00E-B159-49F3-A8C0-CFFC7A79F972}" type="presParOf" srcId="{5FB0FCA4-66EB-4B15-8FBC-5A00387D5D14}" destId="{553832A9-3E5D-407E-8202-5850C5745D28}" srcOrd="2" destOrd="0" presId="urn:microsoft.com/office/officeart/2018/2/layout/IconVerticalSolidList"/>
    <dgm:cxn modelId="{DF2ED7C1-EEC7-470D-AB2A-EDC1222FBFCA}" type="presParOf" srcId="{553832A9-3E5D-407E-8202-5850C5745D28}" destId="{B2E4CADA-747C-4DE5-89F0-1F6D0B5E37C6}" srcOrd="0" destOrd="0" presId="urn:microsoft.com/office/officeart/2018/2/layout/IconVerticalSolidList"/>
    <dgm:cxn modelId="{EC07F1F6-C4A7-4814-AA3C-3F82722F2C60}" type="presParOf" srcId="{553832A9-3E5D-407E-8202-5850C5745D28}" destId="{A21081F9-B771-4160-89D4-98641633E636}" srcOrd="1" destOrd="0" presId="urn:microsoft.com/office/officeart/2018/2/layout/IconVerticalSolidList"/>
    <dgm:cxn modelId="{91DD56C0-0BB2-4A5C-B379-70E3CEE624A0}" type="presParOf" srcId="{553832A9-3E5D-407E-8202-5850C5745D28}" destId="{4918865D-23C7-4A2B-A368-53EC2B3B1EAF}" srcOrd="2" destOrd="0" presId="urn:microsoft.com/office/officeart/2018/2/layout/IconVerticalSolidList"/>
    <dgm:cxn modelId="{F514D4AC-135E-4ECB-82F1-0A1AA2545A40}" type="presParOf" srcId="{553832A9-3E5D-407E-8202-5850C5745D28}" destId="{7A572054-2D77-46E7-8EF3-6C3092E01D3D}" srcOrd="3" destOrd="0" presId="urn:microsoft.com/office/officeart/2018/2/layout/IconVerticalSolidList"/>
    <dgm:cxn modelId="{0D1ACDAC-D36C-4AEC-9F9A-D627A132006D}" type="presParOf" srcId="{5FB0FCA4-66EB-4B15-8FBC-5A00387D5D14}" destId="{4266CF68-4C24-4E54-AB8D-3A5C1767FCA3}" srcOrd="3" destOrd="0" presId="urn:microsoft.com/office/officeart/2018/2/layout/IconVerticalSolidList"/>
    <dgm:cxn modelId="{BDEA8A80-E5EE-4670-B57E-886D46DAC88B}" type="presParOf" srcId="{5FB0FCA4-66EB-4B15-8FBC-5A00387D5D14}" destId="{B53F750F-8BD1-4FCA-9BB3-F7E8D5AE8104}" srcOrd="4" destOrd="0" presId="urn:microsoft.com/office/officeart/2018/2/layout/IconVerticalSolidList"/>
    <dgm:cxn modelId="{A36F79C1-36F4-4655-8C87-564A77C42364}" type="presParOf" srcId="{B53F750F-8BD1-4FCA-9BB3-F7E8D5AE8104}" destId="{B71764DA-709D-48F9-B03C-A94B0D9FF243}" srcOrd="0" destOrd="0" presId="urn:microsoft.com/office/officeart/2018/2/layout/IconVerticalSolidList"/>
    <dgm:cxn modelId="{F64F38E3-96BA-4F2E-BE81-3D650A8FF7E3}" type="presParOf" srcId="{B53F750F-8BD1-4FCA-9BB3-F7E8D5AE8104}" destId="{7344A0BC-A699-4F17-A78A-8C7E3735E3B5}" srcOrd="1" destOrd="0" presId="urn:microsoft.com/office/officeart/2018/2/layout/IconVerticalSolidList"/>
    <dgm:cxn modelId="{C1E07CF8-63A8-464D-BEF9-14CCD4110C1D}" type="presParOf" srcId="{B53F750F-8BD1-4FCA-9BB3-F7E8D5AE8104}" destId="{CA0A6130-95F7-4644-AC71-12931C7DFD0E}" srcOrd="2" destOrd="0" presId="urn:microsoft.com/office/officeart/2018/2/layout/IconVerticalSolidList"/>
    <dgm:cxn modelId="{F7321BA8-5F46-4706-9BAD-01BA2608F2E3}" type="presParOf" srcId="{B53F750F-8BD1-4FCA-9BB3-F7E8D5AE8104}" destId="{7D95D336-A148-4B08-A017-8AF82BF8DC72}" srcOrd="3" destOrd="0" presId="urn:microsoft.com/office/officeart/2018/2/layout/IconVerticalSolidList"/>
    <dgm:cxn modelId="{FF935712-D648-4A96-AF23-CD415987D7EF}" type="presParOf" srcId="{5FB0FCA4-66EB-4B15-8FBC-5A00387D5D14}" destId="{9759618D-2984-43C0-83C8-6F7B3D6F4DC2}" srcOrd="5" destOrd="0" presId="urn:microsoft.com/office/officeart/2018/2/layout/IconVerticalSolidList"/>
    <dgm:cxn modelId="{8C6CF921-6F60-4A0E-A60A-C1C0CBDCD9BC}" type="presParOf" srcId="{5FB0FCA4-66EB-4B15-8FBC-5A00387D5D14}" destId="{7A69FC84-5F55-40AD-96CA-538FA06616A8}" srcOrd="6" destOrd="0" presId="urn:microsoft.com/office/officeart/2018/2/layout/IconVerticalSolidList"/>
    <dgm:cxn modelId="{90FB7033-A028-4038-B4EB-37BA9B432CB8}" type="presParOf" srcId="{7A69FC84-5F55-40AD-96CA-538FA06616A8}" destId="{8F1867A9-C782-42DE-BF8B-DE9DDAA249CE}" srcOrd="0" destOrd="0" presId="urn:microsoft.com/office/officeart/2018/2/layout/IconVerticalSolidList"/>
    <dgm:cxn modelId="{8C0DC3AA-86FE-4EEE-8090-356DCC53121A}" type="presParOf" srcId="{7A69FC84-5F55-40AD-96CA-538FA06616A8}" destId="{28370A2A-7D85-42B5-9578-9A56869CB7E0}" srcOrd="1" destOrd="0" presId="urn:microsoft.com/office/officeart/2018/2/layout/IconVerticalSolidList"/>
    <dgm:cxn modelId="{6A24DD81-D38C-4DE0-89B7-3C4E22397466}" type="presParOf" srcId="{7A69FC84-5F55-40AD-96CA-538FA06616A8}" destId="{FE4A041D-F6BD-43BF-A9AC-599CFD7F0D74}" srcOrd="2" destOrd="0" presId="urn:microsoft.com/office/officeart/2018/2/layout/IconVerticalSolidList"/>
    <dgm:cxn modelId="{BA393229-1D95-4650-A30B-2AE9917FAA35}" type="presParOf" srcId="{7A69FC84-5F55-40AD-96CA-538FA06616A8}" destId="{553B5C16-BF21-4822-9D7D-121D73B2FF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26D29-31E0-4268-9A93-BE51F55E59DA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D934A-F654-4B32-8CC2-2FDB9BA514F2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551C7-8BAA-4156-9E7D-78D0FA238B91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Welcome you to MSU and your Graduate School experience</a:t>
          </a:r>
        </a:p>
      </dsp:txBody>
      <dsp:txXfrm>
        <a:off x="1126608" y="1924"/>
        <a:ext cx="4786828" cy="975418"/>
      </dsp:txXfrm>
    </dsp:sp>
    <dsp:sp modelId="{B2E4CADA-747C-4DE5-89F0-1F6D0B5E37C6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081F9-B771-4160-89D4-98641633E636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72054-2D77-46E7-8EF3-6C3092E01D3D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Discuss wellness and barriers to wellness you are likely to encounter in graduate school</a:t>
          </a:r>
        </a:p>
      </dsp:txBody>
      <dsp:txXfrm>
        <a:off x="1126608" y="1221197"/>
        <a:ext cx="4786828" cy="975418"/>
      </dsp:txXfrm>
    </dsp:sp>
    <dsp:sp modelId="{B71764DA-709D-48F9-B03C-A94B0D9FF243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4A0BC-A699-4F17-A78A-8C7E3735E3B5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5D336-A148-4B08-A017-8AF82BF8DC72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Share health and well-being tools and resources</a:t>
          </a:r>
        </a:p>
      </dsp:txBody>
      <dsp:txXfrm>
        <a:off x="1126608" y="2440471"/>
        <a:ext cx="4786828" cy="975418"/>
      </dsp:txXfrm>
    </dsp:sp>
    <dsp:sp modelId="{8F1867A9-C782-42DE-BF8B-DE9DDAA249CE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70A2A-7D85-42B5-9578-9A56869CB7E0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B5C16-BF21-4822-9D7D-121D73B2FF3F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 you to take action to care for yourselves and each other</a:t>
          </a:r>
        </a:p>
      </dsp:txBody>
      <dsp:txXfrm>
        <a:off x="1126608" y="3659744"/>
        <a:ext cx="4786828" cy="97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CE1AB4-DFD1-4F21-8E39-CCF5CE4418C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13547D-4CE6-47A6-AE13-8F74D717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5F83F-BA76-4102-B6A9-410A629AC80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50ECB-BF19-4019-97A4-41F7ED9C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0ECB-BF19-4019-97A4-41F7ED9C5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0ECB-BF19-4019-97A4-41F7ED9C5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0ECB-BF19-4019-97A4-41F7ED9C5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0ECB-BF19-4019-97A4-41F7ED9C5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50ECB-BF19-4019-97A4-41F7ED9C5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1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0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9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7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6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gs.msu.edu/upcoming-ev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promotion.msu.edu/fitnes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tudentparents.msu.edu/" TargetMode="External"/><Relationship Id="rId3" Type="http://schemas.openxmlformats.org/officeDocument/2006/relationships/hyperlink" Target="http://eap.msu.edu/" TargetMode="External"/><Relationship Id="rId7" Type="http://schemas.openxmlformats.org/officeDocument/2006/relationships/hyperlink" Target="https://oiss.isp.msu.edu/" TargetMode="External"/><Relationship Id="rId2" Type="http://schemas.openxmlformats.org/officeDocument/2006/relationships/hyperlink" Target="https://caps.ms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gtrc.msu.edu/" TargetMode="External"/><Relationship Id="rId5" Type="http://schemas.openxmlformats.org/officeDocument/2006/relationships/hyperlink" Target="https://www.rcpd.msu.edu/" TargetMode="External"/><Relationship Id="rId4" Type="http://schemas.openxmlformats.org/officeDocument/2006/relationships/hyperlink" Target="http://health4u.msu.edu/" TargetMode="External"/><Relationship Id="rId9" Type="http://schemas.openxmlformats.org/officeDocument/2006/relationships/hyperlink" Target="https://www.religiouslifeatmsu.org/organizati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SUGradWellness" TargetMode="External"/><Relationship Id="rId5" Type="http://schemas.openxmlformats.org/officeDocument/2006/relationships/hyperlink" Target="https://twitter.com/MSUGradWellness" TargetMode="External"/><Relationship Id="rId4" Type="http://schemas.openxmlformats.org/officeDocument/2006/relationships/hyperlink" Target="https://grad.msu.edu/well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35">
            <a:extLst>
              <a:ext uri="{FF2B5EF4-FFF2-40B4-BE49-F238E27FC236}">
                <a16:creationId xmlns:a16="http://schemas.microsoft.com/office/drawing/2014/main" id="{82F2350F-B1BB-4308-A267-CFFA3576E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966" y="1427305"/>
            <a:ext cx="8686800" cy="28972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Well-Being and Graduate School: </a:t>
            </a:r>
            <a:br>
              <a:rPr lang="en-US" sz="5000"/>
            </a:br>
            <a:r>
              <a:rPr lang="en-US" sz="5000"/>
              <a:t>The Key to Your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966" y="4744863"/>
            <a:ext cx="8686800" cy="1018377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i="1" dirty="0"/>
              <a:t>Meg Akehi, PhD, LPC </a:t>
            </a:r>
            <a:r>
              <a:rPr lang="en-US" i="1" cap="none" dirty="0" err="1"/>
              <a:t>akehimeg@msu.edu</a:t>
            </a:r>
            <a:endParaRPr lang="en-US" i="1" cap="none" dirty="0"/>
          </a:p>
          <a:p>
            <a:pPr algn="r">
              <a:lnSpc>
                <a:spcPct val="110000"/>
              </a:lnSpc>
            </a:pPr>
            <a:r>
              <a:rPr lang="en-US" i="1" dirty="0"/>
              <a:t>Graduate Student Life &amp; Wellness</a:t>
            </a:r>
          </a:p>
        </p:txBody>
      </p:sp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536431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39">
            <a:extLst>
              <a:ext uri="{FF2B5EF4-FFF2-40B4-BE49-F238E27FC236}">
                <a16:creationId xmlns:a16="http://schemas.microsoft.com/office/drawing/2014/main" id="{413B0556-E869-4B1C-A499-EB13D96B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19731E-DB1C-4EEA-BFA9-A6DB27C6B47C}"/>
              </a:ext>
            </a:extLst>
          </p:cNvPr>
          <p:cNvSpPr txBox="1">
            <a:spLocks/>
          </p:cNvSpPr>
          <p:nvPr/>
        </p:nvSpPr>
        <p:spPr>
          <a:xfrm>
            <a:off x="844476" y="754380"/>
            <a:ext cx="3539266" cy="514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3200" cap="all" dirty="0"/>
              <a:t>Upcoming events and ongoing programs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071FC5-271D-C842-A604-86E518429C84}"/>
              </a:ext>
            </a:extLst>
          </p:cNvPr>
          <p:cNvSpPr txBox="1"/>
          <p:nvPr/>
        </p:nvSpPr>
        <p:spPr>
          <a:xfrm>
            <a:off x="4924851" y="754380"/>
            <a:ext cx="6835738" cy="534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COGS Welcome Week Trivia Night (Aug 31, 7-8pm)</a:t>
            </a:r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https://cogs.msu.edu/upcoming-events/</a:t>
            </a:r>
            <a:endParaRPr lang="en-US" sz="1600" dirty="0"/>
          </a:p>
          <a:p>
            <a:pPr lvl="1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COGS Welcome Week Game Night (Sept 1, 6-7pm)</a:t>
            </a:r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https://cogs.msu.edu/upcoming-events/</a:t>
            </a:r>
            <a:endParaRPr lang="en-US" sz="1600" dirty="0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Rec Sports Fitness Pass </a:t>
            </a:r>
            <a:endParaRPr lang="en-US" dirty="0"/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/>
              <a:t>50% discount coming soon! Check our </a:t>
            </a:r>
            <a:r>
              <a:rPr lang="en-US" sz="1600" dirty="0" err="1"/>
              <a:t>facebook</a:t>
            </a:r>
            <a:r>
              <a:rPr lang="en-US" sz="1600" dirty="0"/>
              <a:t>/twitter for details.</a:t>
            </a:r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Virtual THRIVE </a:t>
            </a:r>
            <a:endParaRPr lang="en-US" dirty="0"/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/>
              <a:t>Limited number of subsidized spaces (email us directly for more details)</a:t>
            </a:r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https://healthpromotion.msu.edu/fitness</a:t>
            </a: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Emotional Wellness Coaching</a:t>
            </a:r>
          </a:p>
          <a:p>
            <a:pPr marL="514350" lvl="1" defTabSz="91440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https://healthpromotion.msu.edu/fitness</a:t>
            </a:r>
            <a:endParaRPr lang="en-US" sz="1600" dirty="0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1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4FA9-F6A3-C643-BC53-AEB77CA4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Campus partners in well-being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FCA14-57CD-8545-92B5-751EAA98C7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5108" y="1208062"/>
            <a:ext cx="7415777" cy="5081953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Counseling and Psychiatric Services (CAPS) - </a:t>
            </a:r>
            <a:r>
              <a:rPr lang="en-US" sz="1700" u="sng" dirty="0">
                <a:hlinkClick r:id="rId2"/>
              </a:rPr>
              <a:t>https://caps.msu.edu/</a:t>
            </a:r>
            <a:r>
              <a:rPr lang="en-US" sz="1700" dirty="0"/>
              <a:t> </a:t>
            </a:r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Employee Assistance Program (EAP) - </a:t>
            </a:r>
            <a:r>
              <a:rPr lang="en-US" sz="1700" u="sng" dirty="0">
                <a:hlinkClick r:id="rId3"/>
              </a:rPr>
              <a:t>http://eap.msu.edu/</a:t>
            </a:r>
            <a:r>
              <a:rPr lang="en-US" sz="1700" dirty="0"/>
              <a:t> </a:t>
            </a:r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Health4U - </a:t>
            </a:r>
            <a:r>
              <a:rPr lang="en-US" sz="1700" u="sng" dirty="0">
                <a:hlinkClick r:id="rId4"/>
              </a:rPr>
              <a:t>http://health4u.msu.edu/</a:t>
            </a:r>
            <a:r>
              <a:rPr lang="en-US" sz="1700" dirty="0"/>
              <a:t> </a:t>
            </a:r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Resource Center for Persons with Disabilities - </a:t>
            </a:r>
            <a:r>
              <a:rPr lang="en-US" sz="1700" dirty="0">
                <a:hlinkClick r:id="rId5"/>
              </a:rPr>
              <a:t>https://www.rcpd.msu.edu</a:t>
            </a:r>
            <a:endParaRPr lang="en-US" sz="1700" dirty="0"/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Lesbian, Bisexual, Gay, and Transgender Resource Center - </a:t>
            </a:r>
            <a:r>
              <a:rPr lang="en-US" sz="1700" u="sng" dirty="0">
                <a:hlinkClick r:id="rId6"/>
              </a:rPr>
              <a:t>http://lbgtrc.msu.edu/</a:t>
            </a:r>
            <a:r>
              <a:rPr lang="en-US" sz="1700" dirty="0"/>
              <a:t> </a:t>
            </a:r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Office of International Students and Scholars (OISS) - </a:t>
            </a:r>
            <a:r>
              <a:rPr lang="en-US" sz="1700" u="sng" dirty="0">
                <a:hlinkClick r:id="rId7"/>
              </a:rPr>
              <a:t>https://oiss.isp.msu.edu/</a:t>
            </a:r>
            <a:endParaRPr lang="en-US" sz="1700" u="sng" dirty="0"/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Student Parent Resource Center - </a:t>
            </a:r>
            <a:r>
              <a:rPr lang="en-US" sz="1700" u="sng" dirty="0">
                <a:hlinkClick r:id="rId8"/>
              </a:rPr>
              <a:t>http://studentparents.msu.edu</a:t>
            </a:r>
            <a:r>
              <a:rPr lang="en-US" sz="1700" dirty="0"/>
              <a:t> </a:t>
            </a:r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PhD Career Services - </a:t>
            </a:r>
            <a:r>
              <a:rPr lang="en-US" sz="1700" u="sng" dirty="0">
                <a:hlinkClick r:id="rId8"/>
              </a:rPr>
              <a:t>https://grad.msu.edu/phdcareers</a:t>
            </a:r>
            <a:endParaRPr lang="en-US" sz="1700" dirty="0"/>
          </a:p>
          <a:p>
            <a:pPr marL="114300" lvl="0" indent="0">
              <a:lnSpc>
                <a:spcPct val="110000"/>
              </a:lnSpc>
              <a:buSzPts val="1800"/>
              <a:buNone/>
            </a:pPr>
            <a:r>
              <a:rPr lang="en-US" sz="1700" dirty="0"/>
              <a:t>Religious/faith-based services - </a:t>
            </a:r>
            <a:r>
              <a:rPr lang="en-US" sz="1700" dirty="0">
                <a:hlinkClick r:id="rId9"/>
              </a:rPr>
              <a:t>https://www.religiouslifeatmsu.org/organizations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281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3ABA2-BA29-4B6C-A10B-AD6A52E1C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785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7FDC-1B00-4014-AF9D-6E20B297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9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319731E-DB1C-4EEA-BFA9-A6DB27C6B47C}"/>
              </a:ext>
            </a:extLst>
          </p:cNvPr>
          <p:cNvSpPr txBox="1">
            <a:spLocks/>
          </p:cNvSpPr>
          <p:nvPr/>
        </p:nvSpPr>
        <p:spPr>
          <a:xfrm>
            <a:off x="1451580" y="804520"/>
            <a:ext cx="417651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cap="all" dirty="0">
                <a:solidFill>
                  <a:schemeClr val="tx1"/>
                </a:solidFill>
              </a:rPr>
              <a:t>Graduate Student Life &amp; Wellness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2CFE19-71A6-409D-B53A-D6EE6131F4FB}"/>
              </a:ext>
            </a:extLst>
          </p:cNvPr>
          <p:cNvSpPr txBox="1">
            <a:spLocks/>
          </p:cNvSpPr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buSzPct val="100000"/>
              <a:buNone/>
            </a:pPr>
            <a:r>
              <a:rPr lang="en-US" dirty="0">
                <a:solidFill>
                  <a:schemeClr val="tx1"/>
                </a:solidFill>
              </a:rPr>
              <a:t>To provide support and advocacy for graduate students to be healthy and well while succeeding in their academic and professional goals.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FCF1D-333D-114C-B0E8-FD769303A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06" y="805583"/>
            <a:ext cx="4858251" cy="46607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720A8-65D1-A34A-912F-79D30104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5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60D9BBE9-CAFD-47D0-8626-51949635A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7732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1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60D934A-F654-4B32-8CC2-2FDB9BA51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04626D29-31E0-4268-9A93-BE51F55E5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18551C7-8BAA-4156-9E7D-78D0FA238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2E4CADA-747C-4DE5-89F0-1F6D0B5E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21081F9-B771-4160-89D4-98641633E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572054-2D77-46E7-8EF3-6C3092E01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B71764DA-709D-48F9-B03C-A94B0D9FF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344A0BC-A699-4F17-A78A-8C7E3735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D95D336-A148-4B08-A017-8AF82BF8D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F1867A9-C782-42DE-BF8B-DE9DDAA24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8370A2A-7D85-42B5-9578-9A56869C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53B5C16-BF21-4822-9D7D-121D73B2F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6084-20A4-0C4E-9B86-07083097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well-being?</a:t>
            </a:r>
          </a:p>
        </p:txBody>
      </p:sp>
      <p:pic>
        <p:nvPicPr>
          <p:cNvPr id="1028" name="Picture 4" descr="Supporting Well-Being Shipley School">
            <a:extLst>
              <a:ext uri="{FF2B5EF4-FFF2-40B4-BE49-F238E27FC236}">
                <a16:creationId xmlns:a16="http://schemas.microsoft.com/office/drawing/2014/main" id="{C98EEDAA-666C-8841-9607-178D0A58D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8"/>
          <a:stretch/>
        </p:blipFill>
        <p:spPr bwMode="auto">
          <a:xfrm>
            <a:off x="1451579" y="2431437"/>
            <a:ext cx="9932178" cy="28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0F31B-8769-8242-B73C-9DE9F1EC472F}"/>
              </a:ext>
            </a:extLst>
          </p:cNvPr>
          <p:cNvSpPr txBox="1"/>
          <p:nvPr/>
        </p:nvSpPr>
        <p:spPr>
          <a:xfrm>
            <a:off x="6398448" y="5444196"/>
            <a:ext cx="46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Martin Seligman (2011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55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6AB9-53B4-6040-B99E-4D0FD8C9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Dimensions of wellness</a:t>
            </a:r>
            <a:endParaRPr lang="en-US" dirty="0"/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87CEADA8-DD0B-D44A-A21C-CED1A79265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62" y="2180756"/>
            <a:ext cx="6899276" cy="3449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50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2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2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48EDD-876E-C24F-9508-040C8EC1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Obstacles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AD3E-7360-6747-911C-ED225F10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What are concerns on your mind as the semester begins?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indoor, table, window, sitting&#10;&#10;Description automatically generated">
            <a:extLst>
              <a:ext uri="{FF2B5EF4-FFF2-40B4-BE49-F238E27FC236}">
                <a16:creationId xmlns:a16="http://schemas.microsoft.com/office/drawing/2014/main" id="{53E54333-7B60-4172-A8B1-15497808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93" r="-2" b="695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2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1795A1-2C84-47FB-847A-85C31009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is mindfulness?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“The awareness that arises from paying attention, on purpose, in the present moment and non-judgmentally” 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Jon Kabat-Zinn 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Being able to influence what is in your field of vision and how it affects you.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81" r="1051" b="3"/>
          <a:stretch/>
        </p:blipFill>
        <p:spPr>
          <a:xfrm>
            <a:off x="6094411" y="1148668"/>
            <a:ext cx="4960442" cy="397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B468D5-5DF3-471E-9802-A9F40F8E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Developing mindfulness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51579" y="2015734"/>
            <a:ext cx="9603275" cy="3450613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Cognitive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What are we thinking and is it helpful?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Calming and clearing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Visualization 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Intention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Somatic</a:t>
            </a:r>
          </a:p>
          <a:p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i="1" dirty="0">
                <a:solidFill>
                  <a:schemeClr val="tx1"/>
                </a:solidFill>
              </a:rPr>
              <a:t>uning in to one or more of our senses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Breathing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Listening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Noticing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Wondering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35075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19731E-DB1C-4EEA-BFA9-A6DB27C6B47C}"/>
              </a:ext>
            </a:extLst>
          </p:cNvPr>
          <p:cNvSpPr txBox="1">
            <a:spLocks/>
          </p:cNvSpPr>
          <p:nvPr/>
        </p:nvSpPr>
        <p:spPr>
          <a:xfrm>
            <a:off x="860612" y="1138228"/>
            <a:ext cx="3793685" cy="385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Next Steps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2CFE19-71A6-409D-B53A-D6EE6131F4FB}"/>
              </a:ext>
            </a:extLst>
          </p:cNvPr>
          <p:cNvSpPr txBox="1">
            <a:spLocks/>
          </p:cNvSpPr>
          <p:nvPr/>
        </p:nvSpPr>
        <p:spPr>
          <a:xfrm>
            <a:off x="5514907" y="1138229"/>
            <a:ext cx="5440680" cy="3858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/>
              <a:t>		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CBB707-40F2-9947-80CA-82486B48C1B8}"/>
              </a:ext>
            </a:extLst>
          </p:cNvPr>
          <p:cNvSpPr/>
          <p:nvPr/>
        </p:nvSpPr>
        <p:spPr>
          <a:xfrm>
            <a:off x="5573559" y="1832007"/>
            <a:ext cx="53820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Connect with us!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/>
              <a:t>Website: </a:t>
            </a:r>
            <a:r>
              <a:rPr lang="en-US" sz="2400" dirty="0">
                <a:hlinkClick r:id="rId4"/>
              </a:rPr>
              <a:t>https://grad.msu.edu/wellness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Twitter: </a:t>
            </a:r>
            <a:r>
              <a:rPr lang="en-US" sz="2400" dirty="0">
                <a:hlinkClick r:id="rId5"/>
              </a:rPr>
              <a:t>@MSUGradWellness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Facebook: </a:t>
            </a:r>
            <a:r>
              <a:rPr lang="en-US" sz="2400" dirty="0">
                <a:hlinkClick r:id="rId6"/>
              </a:rPr>
              <a:t>MSUGradWellness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6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470</Words>
  <Application>Microsoft Macintosh PowerPoint</Application>
  <PresentationFormat>Widescreen</PresentationFormat>
  <Paragraphs>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Well-Being and Graduate School:  The Key to Your Success</vt:lpstr>
      <vt:lpstr>PowerPoint Presentation</vt:lpstr>
      <vt:lpstr>Objectives</vt:lpstr>
      <vt:lpstr>What is well-being?</vt:lpstr>
      <vt:lpstr>Dimensions of wellness</vt:lpstr>
      <vt:lpstr>Obstacles to Well-Being</vt:lpstr>
      <vt:lpstr>What is mindfulness?</vt:lpstr>
      <vt:lpstr>Developing mindfulness</vt:lpstr>
      <vt:lpstr>PowerPoint Presentation</vt:lpstr>
      <vt:lpstr>PowerPoint Presentation</vt:lpstr>
      <vt:lpstr>Campus partners in well-being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 and Graduate School:  The Key to Your Success</dc:title>
  <dc:creator>Akehi, Megumi</dc:creator>
  <cp:lastModifiedBy>Akehi, Megumi</cp:lastModifiedBy>
  <cp:revision>2</cp:revision>
  <dcterms:created xsi:type="dcterms:W3CDTF">2020-08-27T22:57:31Z</dcterms:created>
  <dcterms:modified xsi:type="dcterms:W3CDTF">2020-08-28T13:35:42Z</dcterms:modified>
</cp:coreProperties>
</file>